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87" r:id="rId3"/>
    <p:sldMasterId id="2147483668" r:id="rId4"/>
    <p:sldMasterId id="2147483672" r:id="rId5"/>
  </p:sldMasterIdLst>
  <p:notesMasterIdLst>
    <p:notesMasterId r:id="rId76"/>
  </p:notesMasterIdLst>
  <p:sldIdLst>
    <p:sldId id="260" r:id="rId6"/>
    <p:sldId id="424" r:id="rId7"/>
    <p:sldId id="641" r:id="rId8"/>
    <p:sldId id="268" r:id="rId9"/>
    <p:sldId id="539" r:id="rId10"/>
    <p:sldId id="545" r:id="rId11"/>
    <p:sldId id="634" r:id="rId12"/>
    <p:sldId id="444" r:id="rId13"/>
    <p:sldId id="636" r:id="rId14"/>
    <p:sldId id="637" r:id="rId15"/>
    <p:sldId id="638" r:id="rId16"/>
    <p:sldId id="643" r:id="rId17"/>
    <p:sldId id="644" r:id="rId18"/>
    <p:sldId id="640" r:id="rId19"/>
    <p:sldId id="639" r:id="rId20"/>
    <p:sldId id="642" r:id="rId21"/>
    <p:sldId id="645" r:id="rId22"/>
    <p:sldId id="646" r:id="rId23"/>
    <p:sldId id="647" r:id="rId24"/>
    <p:sldId id="648" r:id="rId25"/>
    <p:sldId id="1056" r:id="rId26"/>
    <p:sldId id="1057" r:id="rId27"/>
    <p:sldId id="1058" r:id="rId28"/>
    <p:sldId id="1059" r:id="rId29"/>
    <p:sldId id="1060" r:id="rId30"/>
    <p:sldId id="1061" r:id="rId31"/>
    <p:sldId id="1080" r:id="rId32"/>
    <p:sldId id="1081" r:id="rId33"/>
    <p:sldId id="1079" r:id="rId34"/>
    <p:sldId id="1062" r:id="rId35"/>
    <p:sldId id="1063" r:id="rId36"/>
    <p:sldId id="1082" r:id="rId37"/>
    <p:sldId id="1064" r:id="rId38"/>
    <p:sldId id="1065" r:id="rId39"/>
    <p:sldId id="1066" r:id="rId40"/>
    <p:sldId id="1084" r:id="rId41"/>
    <p:sldId id="1083" r:id="rId42"/>
    <p:sldId id="1085" r:id="rId43"/>
    <p:sldId id="1067" r:id="rId44"/>
    <p:sldId id="589" r:id="rId45"/>
    <p:sldId id="1068" r:id="rId46"/>
    <p:sldId id="1071" r:id="rId47"/>
    <p:sldId id="1069" r:id="rId48"/>
    <p:sldId id="1070" r:id="rId49"/>
    <p:sldId id="1072" r:id="rId50"/>
    <p:sldId id="1073" r:id="rId51"/>
    <p:sldId id="1074" r:id="rId52"/>
    <p:sldId id="1087" r:id="rId53"/>
    <p:sldId id="1088" r:id="rId54"/>
    <p:sldId id="1075" r:id="rId55"/>
    <p:sldId id="1076" r:id="rId56"/>
    <p:sldId id="1090" r:id="rId57"/>
    <p:sldId id="1091" r:id="rId58"/>
    <p:sldId id="1089" r:id="rId59"/>
    <p:sldId id="1078" r:id="rId60"/>
    <p:sldId id="1092" r:id="rId61"/>
    <p:sldId id="1086" r:id="rId62"/>
    <p:sldId id="535" r:id="rId63"/>
    <p:sldId id="1096" r:id="rId64"/>
    <p:sldId id="1093" r:id="rId65"/>
    <p:sldId id="1095" r:id="rId66"/>
    <p:sldId id="487" r:id="rId67"/>
    <p:sldId id="488" r:id="rId68"/>
    <p:sldId id="532" r:id="rId69"/>
    <p:sldId id="550" r:id="rId70"/>
    <p:sldId id="567" r:id="rId71"/>
    <p:sldId id="568" r:id="rId72"/>
    <p:sldId id="413" r:id="rId73"/>
    <p:sldId id="418" r:id="rId74"/>
    <p:sldId id="417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篇" id="{7BDEAADC-4A18-444C-BFF8-5CE744FBE439}">
          <p14:sldIdLst>
            <p14:sldId id="260"/>
            <p14:sldId id="424"/>
            <p14:sldId id="641"/>
            <p14:sldId id="268"/>
          </p14:sldIdLst>
        </p14:section>
        <p14:section name="字体的类型" id="{57C743D5-A88F-433F-AB52-88FD602808F3}">
          <p14:sldIdLst>
            <p14:sldId id="539"/>
            <p14:sldId id="545"/>
            <p14:sldId id="634"/>
            <p14:sldId id="444"/>
            <p14:sldId id="636"/>
            <p14:sldId id="637"/>
            <p14:sldId id="638"/>
            <p14:sldId id="643"/>
            <p14:sldId id="644"/>
            <p14:sldId id="640"/>
          </p14:sldIdLst>
        </p14:section>
        <p14:section name="字体设置规则" id="{3D36535F-9D8F-44B9-8236-24F3DD6516C1}">
          <p14:sldIdLst>
            <p14:sldId id="639"/>
            <p14:sldId id="642"/>
            <p14:sldId id="645"/>
            <p14:sldId id="646"/>
            <p14:sldId id="647"/>
          </p14:sldIdLst>
        </p14:section>
        <p14:section name="背景" id="{F15FB18E-4874-4A2F-9F87-E6DEFD985AFC}">
          <p14:sldIdLst>
            <p14:sldId id="648"/>
            <p14:sldId id="1056"/>
            <p14:sldId id="1057"/>
            <p14:sldId id="1058"/>
            <p14:sldId id="1059"/>
            <p14:sldId id="1060"/>
            <p14:sldId id="1061"/>
            <p14:sldId id="1080"/>
            <p14:sldId id="1081"/>
            <p14:sldId id="1079"/>
            <p14:sldId id="1062"/>
            <p14:sldId id="1063"/>
            <p14:sldId id="1082"/>
            <p14:sldId id="1064"/>
            <p14:sldId id="1065"/>
            <p14:sldId id="1066"/>
            <p14:sldId id="1084"/>
            <p14:sldId id="1083"/>
            <p14:sldId id="1085"/>
          </p14:sldIdLst>
        </p14:section>
        <p14:section name="背景图属性进阶" id="{761CD01F-B128-47F8-9CC0-63C44F5542BC}">
          <p14:sldIdLst>
            <p14:sldId id="1067"/>
            <p14:sldId id="589"/>
            <p14:sldId id="1068"/>
            <p14:sldId id="1071"/>
            <p14:sldId id="1069"/>
            <p14:sldId id="1070"/>
          </p14:sldIdLst>
        </p14:section>
        <p14:section name="CSS特征" id="{7BEF5089-4758-4B29-B82F-8AF5ECBBE3EF}">
          <p14:sldIdLst>
            <p14:sldId id="1072"/>
            <p14:sldId id="1073"/>
            <p14:sldId id="1074"/>
            <p14:sldId id="1087"/>
            <p14:sldId id="1088"/>
            <p14:sldId id="1075"/>
            <p14:sldId id="1076"/>
            <p14:sldId id="1090"/>
            <p14:sldId id="1091"/>
            <p14:sldId id="1089"/>
            <p14:sldId id="1078"/>
            <p14:sldId id="1092"/>
          </p14:sldIdLst>
        </p14:section>
        <p14:section name="综合案例1" id="{4B9ED1B5-E5FA-47BF-BAB2-803689CC82CC}">
          <p14:sldIdLst>
            <p14:sldId id="1086"/>
            <p14:sldId id="535"/>
            <p14:sldId id="1096"/>
            <p14:sldId id="1093"/>
            <p14:sldId id="1095"/>
          </p14:sldIdLst>
        </p14:section>
        <p14:section name="总结" id="{CD7DCD6D-2576-4FB7-B989-A1ABFDAFD611}">
          <p14:sldIdLst>
            <p14:sldId id="487"/>
            <p14:sldId id="488"/>
          </p14:sldIdLst>
        </p14:section>
        <p14:section name="草稿资料" id="{A25A9C04-870E-4B62-BA2B-6EB8E018944E}">
          <p14:sldIdLst>
            <p14:sldId id="532"/>
            <p14:sldId id="550"/>
            <p14:sldId id="567"/>
            <p14:sldId id="568"/>
            <p14:sldId id="413"/>
            <p14:sldId id="418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zou" initials="jz" lastIdx="1" clrIdx="0">
    <p:extLst>
      <p:ext uri="{19B8F6BF-5375-455C-9EA6-DF929625EA0E}">
        <p15:presenceInfo xmlns:p15="http://schemas.microsoft.com/office/powerpoint/2012/main" userId="7a90b96531d146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04040"/>
    <a:srgbClr val="E7F1FA"/>
    <a:srgbClr val="0000C4"/>
    <a:srgbClr val="F13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04" autoAdjust="0"/>
    <p:restoredTop sz="91892" autoAdjust="0"/>
  </p:normalViewPr>
  <p:slideViewPr>
    <p:cSldViewPr snapToGrid="0">
      <p:cViewPr varScale="1">
        <p:scale>
          <a:sx n="92" d="100"/>
          <a:sy n="92" d="100"/>
        </p:scale>
        <p:origin x="4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8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不同字体的文字显示效果是不一样的，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中允许为文字指定不同的字体，首先我们了解一些字体的基础知识。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605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379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025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72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52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不同字体的文字显示效果是不一样的，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中允许为文字指定不同的字体，首先我们了解一些字体的基础知识。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260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827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146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498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88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650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635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357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125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351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不同字体的文字显示效果是不一样的，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中允许为文字指定不同的字体，首先我们了解一些字体的基础知识。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6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不同字体的文字显示效果是不一样的，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中允许为文字指定不同的字体，首先我们了解一些字体的基础知识。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842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不同字体的文字显示效果是不一样的，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中允许为文字指定不同的字体，首先我们了解一些字体的基础知识。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389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不同字体的文字显示效果是不一样的，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中允许为文字指定不同的字体，首先我们了解一些字体的基础知识。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434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不同字体的文字显示效果是不一样的，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中允许为文字指定不同的字体，首先我们了解一些字体的基础知识。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704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不同字体的文字显示效果是不一样的，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中允许为文字指定不同的字体，首先我们了解一些字体的基础知识。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77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803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54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495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149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799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5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字体的种类繁多，有专门针对英文的，也有专门针对汉字或其它语言如日语、韩语等，依据字体的风格可分为衬线字体、无衬线字体、等宽字体等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49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477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4254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535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135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用</a:t>
            </a:r>
            <a:r>
              <a:rPr lang="en-US" altLang="zh-CN"/>
              <a:t>html</a:t>
            </a:r>
            <a:r>
              <a:rPr lang="zh-CN" altLang="en-US"/>
              <a:t>标签语言编写的文件，用浏览器打开，就可以看到界面了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基本结构：</a:t>
            </a:r>
            <a:r>
              <a:rPr lang="en-US" altLang="zh-CN"/>
              <a:t>html - head , body , </a:t>
            </a:r>
            <a:r>
              <a:rPr lang="zh-CN" altLang="en-US"/>
              <a:t>语法规范：双标签 和 单标签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开发环境：</a:t>
            </a:r>
            <a:r>
              <a:rPr lang="en-US" altLang="zh-CN"/>
              <a:t>vscode</a:t>
            </a:r>
          </a:p>
          <a:p>
            <a:r>
              <a:rPr lang="en-US" altLang="zh-CN"/>
              <a:t>4.html</a:t>
            </a:r>
            <a:r>
              <a:rPr lang="zh-CN" altLang="en-US"/>
              <a:t>常用标签 ：标题、注释、段落、换行、无序列表、有序列表、自定义列表、图片、相对路径、音频和视频、超链接、符号实体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32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2">
            <a:extLst>
              <a:ext uri="{FF2B5EF4-FFF2-40B4-BE49-F238E27FC236}">
                <a16:creationId xmlns:a16="http://schemas.microsoft.com/office/drawing/2014/main" id="{32458E56-6549-49C7-A782-3D0B2EC26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584" y="3023414"/>
            <a:ext cx="6412832" cy="81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请输入课程标题</a:t>
            </a:r>
          </a:p>
        </p:txBody>
      </p:sp>
    </p:spTree>
    <p:extLst>
      <p:ext uri="{BB962C8B-B14F-4D97-AF65-F5344CB8AC3E}">
        <p14:creationId xmlns:p14="http://schemas.microsoft.com/office/powerpoint/2010/main" val="47562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138" indent="-358775"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71575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buAutoNum type="arabicPeriod"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177925" indent="-457200">
              <a:buAutoNum type="arabicPeriod"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13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D095BB6-7617-41E1-96A4-23FE4B643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032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48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624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812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37562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61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95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6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27757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23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59119F22-D024-471E-B92F-C523CA45C8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855134"/>
            <a:ext cx="4169833" cy="458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87CFF184-C6FC-4D23-8060-D9084D47B3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18" y="1420285"/>
            <a:ext cx="2933700" cy="3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1B93EB0-B47B-4139-A9E7-680FEBD87211}"/>
              </a:ext>
            </a:extLst>
          </p:cNvPr>
          <p:cNvSpPr/>
          <p:nvPr userDrawn="1"/>
        </p:nvSpPr>
        <p:spPr bwMode="auto">
          <a:xfrm>
            <a:off x="8509000" y="1845733"/>
            <a:ext cx="618067" cy="61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58E61F3-F7A5-412D-A38C-F3698EFEA909}"/>
              </a:ext>
            </a:extLst>
          </p:cNvPr>
          <p:cNvSpPr/>
          <p:nvPr userDrawn="1"/>
        </p:nvSpPr>
        <p:spPr bwMode="auto">
          <a:xfrm>
            <a:off x="3268134" y="2332567"/>
            <a:ext cx="245533" cy="245533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6EAD5656-3FDB-4CE6-9394-42A11A2398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7118" y="5249334"/>
            <a:ext cx="292100" cy="2921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518BB37-E54D-4A0F-AA9B-98C77A171F88}"/>
              </a:ext>
            </a:extLst>
          </p:cNvPr>
          <p:cNvSpPr/>
          <p:nvPr userDrawn="1"/>
        </p:nvSpPr>
        <p:spPr bwMode="auto">
          <a:xfrm>
            <a:off x="4353985" y="2586567"/>
            <a:ext cx="171449" cy="1735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EA37E182-5E55-4C98-8205-BE980A7879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2" y="2108201"/>
            <a:ext cx="2899833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D99F1C51-2313-447A-BFC8-E981987BA1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18" y="1947334"/>
            <a:ext cx="283633" cy="3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D9140ECE-CAF1-4050-A9EC-1A8C49F077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34351" y="2334685"/>
            <a:ext cx="173567" cy="171449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47D8366-498F-4A28-8FFF-80691A5AD806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0D6EF0B3-55F9-4B0B-8FC1-12FA66CEE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97E57E1C-B670-4CE9-9444-E6716C7A8F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5325534"/>
            <a:ext cx="1566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D61A61DC-7D6A-45C3-BA8F-F95BBC689D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053418" y="728134"/>
            <a:ext cx="300567" cy="300567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4371FF8-15E6-4C2E-BFD6-329D49CDA085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F929DECA-8CDC-440C-B3C7-ADA052A35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42F88623-A00D-4FAE-AD30-4F4EA8DC31C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48052" y="4030133"/>
            <a:ext cx="247649" cy="247651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4E412649-A4AF-48C6-BFDB-D502C267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894D9ABE-4CAD-47E4-8346-4A1C73B1F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890DA93C-3391-4971-9214-08F5901EA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5" y="2633134"/>
            <a:ext cx="95249" cy="10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72FD8FB7-FB7B-4CB6-9165-B9C8610A000A}"/>
              </a:ext>
            </a:extLst>
          </p:cNvPr>
          <p:cNvSpPr/>
          <p:nvPr userDrawn="1"/>
        </p:nvSpPr>
        <p:spPr bwMode="auto">
          <a:xfrm>
            <a:off x="9484785" y="3507318"/>
            <a:ext cx="334433" cy="332316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A19690F8-AFF5-4AD6-B0AB-0720DFF9A9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3" y="3587752"/>
            <a:ext cx="177800" cy="1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A811C41F-40F1-4D6E-8D6D-D479ED1F16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03034" y="4514851"/>
            <a:ext cx="345017" cy="345016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CB36BC1-A95B-410A-BC21-E708CF997AA1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CDA65F72-0E53-4445-85F9-4723E86E4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0769868A-8F7E-4DA2-BA34-4A524B5287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2" y="1394885"/>
            <a:ext cx="400049" cy="400049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DB8E1A8-B72A-4CBD-8055-B3D49AC0935D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6FD13781-9278-47B5-AB4F-D79A58F0A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E57A953F-1EC4-4783-99D4-205B9994B8A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F852386-6B8F-4AF3-B756-70E58BAC530E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096D23DE-CA8F-4934-AE25-567987ABE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206E367D-CF98-4DB9-AD53-262ECB42867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59985" y="3492500"/>
            <a:ext cx="400049" cy="400051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46E4D8C-2304-4305-B021-E390BEBBA825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7C0CFAA0-CEDC-412E-8C1D-8318171D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1C551C26-ADA8-451A-86DE-00180217A0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375901" y="5395385"/>
            <a:ext cx="427567" cy="427567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83932B-9AEF-4417-9AC9-9329B8499C66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5D18A454-5134-4B24-BCBA-F32C5525D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7876D317-A2A9-4256-8B30-31BBFC602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34" y="2364318"/>
            <a:ext cx="1693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B617132C-8935-4990-AB86-F06C588CE2C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818034" y="4578351"/>
            <a:ext cx="345017" cy="345016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723C3BA-7454-41DF-AC2F-73CEFC0B2ABF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1E3F7196-F178-41AE-9B01-DB431AA99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EBD2D31A-46C2-4D70-B7B3-66C13F0989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45134" y="1217084"/>
            <a:ext cx="429684" cy="429683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4A0515-8B0E-4AD6-B9D0-D58677FB7649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A29A6410-025B-4DDB-B51D-C128F673C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71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MH_Others_1">
            <a:extLst>
              <a:ext uri="{FF2B5EF4-FFF2-40B4-BE49-F238E27FC236}">
                <a16:creationId xmlns:a16="http://schemas.microsoft.com/office/drawing/2014/main" id="{BABE5452-224A-4404-9D2C-4118C48DF92C}"/>
              </a:ext>
            </a:extLst>
          </p:cNvPr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</a:p>
        </p:txBody>
      </p:sp>
      <p:sp>
        <p:nvSpPr>
          <p:cNvPr id="21" name="MH_Others_2">
            <a:extLst>
              <a:ext uri="{FF2B5EF4-FFF2-40B4-BE49-F238E27FC236}">
                <a16:creationId xmlns:a16="http://schemas.microsoft.com/office/drawing/2014/main" id="{605D0FED-827D-46F2-9C8C-E752E657C92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3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</a:p>
        </p:txBody>
      </p:sp>
      <p:sp>
        <p:nvSpPr>
          <p:cNvPr id="23" name="MH_Others_3">
            <a:extLst>
              <a:ext uri="{FF2B5EF4-FFF2-40B4-BE49-F238E27FC236}">
                <a16:creationId xmlns:a16="http://schemas.microsoft.com/office/drawing/2014/main" id="{5185C740-EC67-432F-BB92-0612444D5C13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9" r:id="rId2"/>
    <p:sldLayoutId id="214748369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4A5CC22-CD89-4C80-A020-D481487793E5}"/>
              </a:ext>
            </a:extLst>
          </p:cNvPr>
          <p:cNvCxnSpPr/>
          <p:nvPr userDrawn="1"/>
        </p:nvCxnSpPr>
        <p:spPr>
          <a:xfrm>
            <a:off x="4464051" y="1845734"/>
            <a:ext cx="0" cy="3263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0F6C6B1-803A-439F-8BF9-57EE6B3322BA}"/>
              </a:ext>
            </a:extLst>
          </p:cNvPr>
          <p:cNvSpPr/>
          <p:nvPr userDrawn="1"/>
        </p:nvSpPr>
        <p:spPr>
          <a:xfrm>
            <a:off x="4415367" y="1797052"/>
            <a:ext cx="97367" cy="952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AEDB8FF-2CF8-4657-B1F9-7FE8618D6596}"/>
              </a:ext>
            </a:extLst>
          </p:cNvPr>
          <p:cNvSpPr/>
          <p:nvPr userDrawn="1"/>
        </p:nvSpPr>
        <p:spPr>
          <a:xfrm>
            <a:off x="4415367" y="5109633"/>
            <a:ext cx="97367" cy="952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5D865734-BD34-43A9-BEBE-E07E2FA9E4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90651" y="2565401"/>
            <a:ext cx="229446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267" b="1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TW" altLang="zh-CN" sz="4267" b="1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77F29609-A27C-427B-89A8-A07F8D2799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8518" y="3431118"/>
            <a:ext cx="2821516" cy="6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endParaRPr lang="zh-TW" altLang="zh-CN" sz="32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9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94" r:id="rId3"/>
    <p:sldLayoutId id="2147483695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D8C6A398-F827-444F-A371-006638DF5D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C9522CEE-F2A3-46AF-9E50-5C3DA36F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FF101B47-90B0-4AC2-9DE1-4F91D7B34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7562B788-04C3-4B6A-8AE0-572514B1C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B7E501-0487-4D5D-AA3B-8387A113B3A2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482A7831-061E-4030-B854-7F56FB02CBAD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E826B424-0A18-4827-990D-489EABAF298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5B0A8C49-FFD4-4CCA-9251-AFF490984F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84" r:id="rId7"/>
    <p:sldLayoutId id="2147483677" r:id="rId8"/>
    <p:sldLayoutId id="2147483681" r:id="rId9"/>
    <p:sldLayoutId id="2147483682" r:id="rId10"/>
    <p:sldLayoutId id="2147483690" r:id="rId11"/>
    <p:sldLayoutId id="2147483693" r:id="rId12"/>
    <p:sldLayoutId id="214748369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>
            <a:extLst>
              <a:ext uri="{FF2B5EF4-FFF2-40B4-BE49-F238E27FC236}">
                <a16:creationId xmlns:a16="http://schemas.microsoft.com/office/drawing/2014/main" id="{41627759-845F-4D77-B776-6ECCB8DAD9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92918" y="2423584"/>
            <a:ext cx="6864349" cy="1049867"/>
            <a:chOff x="1944836" y="1767215"/>
            <a:chExt cx="5147444" cy="787423"/>
          </a:xfrm>
        </p:grpSpPr>
        <p:pic>
          <p:nvPicPr>
            <p:cNvPr id="4099" name="图片 5">
              <a:extLst>
                <a:ext uri="{FF2B5EF4-FFF2-40B4-BE49-F238E27FC236}">
                  <a16:creationId xmlns:a16="http://schemas.microsoft.com/office/drawing/2014/main" id="{6C9866F8-6741-4BBD-A9D1-603623D3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D0CCD97-6AA9-4169-958D-B6611669721A}"/>
                </a:ext>
              </a:extLst>
            </p:cNvPr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5536390-9CC7-40A6-871F-2054FCA681D7}"/>
                </a:ext>
              </a:extLst>
            </p:cNvPr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BB4BB-C627-448A-9147-26BD777F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Day05 </a:t>
            </a:r>
            <a:r>
              <a:rPr lang="zh-CN" altLang="en-US"/>
              <a:t>字体与背景图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2630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字体类型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220199" cy="13052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衬线字体、</a:t>
            </a:r>
            <a:r>
              <a:rPr lang="zh-CN" altLang="en-US" b="1">
                <a:solidFill>
                  <a:srgbClr val="C00000"/>
                </a:solidFill>
              </a:rPr>
              <a:t>无衬线字体</a:t>
            </a:r>
            <a:r>
              <a:rPr lang="zh-CN" altLang="en-US"/>
              <a:t>、等宽字体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无衬线字体类型（</a:t>
            </a:r>
            <a:r>
              <a:rPr lang="en-US" altLang="zh-CN" b="1"/>
              <a:t>San-serif</a:t>
            </a:r>
            <a:r>
              <a:rPr lang="zh-CN" altLang="en-US" b="1"/>
              <a:t>）</a:t>
            </a:r>
            <a:r>
              <a:rPr lang="zh-CN" altLang="en-US"/>
              <a:t>的特征：是文字笔画粗细均匀，但首尾无装饰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D953E5-0618-4976-A83D-CE0B2650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54" y="3031188"/>
            <a:ext cx="6012701" cy="2827265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6" name="文本占位符 3">
            <a:extLst>
              <a:ext uri="{FF2B5EF4-FFF2-40B4-BE49-F238E27FC236}">
                <a16:creationId xmlns:a16="http://schemas.microsoft.com/office/drawing/2014/main" id="{DD0CED8D-F06A-4B65-BE51-45966A03F23A}"/>
              </a:ext>
            </a:extLst>
          </p:cNvPr>
          <p:cNvSpPr txBox="1">
            <a:spLocks/>
          </p:cNvSpPr>
          <p:nvPr/>
        </p:nvSpPr>
        <p:spPr>
          <a:xfrm>
            <a:off x="838201" y="3563576"/>
            <a:ext cx="4675907" cy="230577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优势：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相对于衬线字体更具美感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在电子屏幕中同等字号显得要大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目前网页中大多采用无衬线字体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831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字体类型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220199" cy="23057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衬线字体、无衬线字体、</a:t>
            </a:r>
            <a:r>
              <a:rPr lang="zh-CN" altLang="en-US" b="1">
                <a:solidFill>
                  <a:srgbClr val="C00000"/>
                </a:solidFill>
              </a:rPr>
              <a:t>等宽字体</a:t>
            </a:r>
            <a:endParaRPr lang="en-US" altLang="zh-CN" b="1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等宽字体类型（</a:t>
            </a:r>
            <a:r>
              <a:rPr lang="en-US" altLang="zh-CN" b="1"/>
              <a:t>monospace</a:t>
            </a:r>
            <a:r>
              <a:rPr lang="zh-CN" altLang="en-US" b="1"/>
              <a:t>）</a:t>
            </a:r>
            <a:r>
              <a:rPr lang="zh-CN" altLang="en-US"/>
              <a:t>的特征：单个字母或文字的宽度相等</a:t>
            </a:r>
            <a:endParaRPr lang="en-US" altLang="zh-CN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DD0CED8D-F06A-4B65-BE51-45966A03F23A}"/>
              </a:ext>
            </a:extLst>
          </p:cNvPr>
          <p:cNvSpPr txBox="1">
            <a:spLocks/>
          </p:cNvSpPr>
          <p:nvPr/>
        </p:nvSpPr>
        <p:spPr>
          <a:xfrm>
            <a:off x="838201" y="3563576"/>
            <a:ext cx="4675907" cy="184716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优势：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由于等宽字体文字的宽度相等</a:t>
            </a:r>
          </a:p>
          <a:p>
            <a:pPr marL="360000" lvl="1" indent="0">
              <a:buNone/>
            </a:pPr>
            <a:r>
              <a:rPr lang="zh-CN" altLang="en-US"/>
              <a:t>便于处理文字的对齐</a:t>
            </a:r>
          </a:p>
          <a:p>
            <a:pPr marL="360000" lvl="1" indent="0">
              <a:buNone/>
            </a:pPr>
            <a:r>
              <a:rPr lang="zh-CN" altLang="en-US" b="1">
                <a:solidFill>
                  <a:srgbClr val="C00000"/>
                </a:solidFill>
              </a:rPr>
              <a:t>一般用于程序代码的编写</a:t>
            </a:r>
            <a:endParaRPr lang="en-US" altLang="zh-CN" b="1">
              <a:solidFill>
                <a:srgbClr val="C00000"/>
              </a:solidFill>
            </a:endParaRPr>
          </a:p>
          <a:p>
            <a:pPr marL="360000" lvl="1" indent="0">
              <a:buNone/>
            </a:pPr>
            <a:r>
              <a:rPr lang="zh-CN" altLang="en-US" b="1">
                <a:solidFill>
                  <a:srgbClr val="C00000"/>
                </a:solidFill>
              </a:rPr>
              <a:t>如：（ </a:t>
            </a:r>
            <a:r>
              <a:rPr lang="en-US" altLang="zh-CN">
                <a:solidFill>
                  <a:srgbClr val="C00000"/>
                </a:solidFill>
              </a:rPr>
              <a:t>Consolas</a:t>
            </a:r>
            <a:r>
              <a:rPr lang="en-US" altLang="zh-CN"/>
              <a:t> - </a:t>
            </a:r>
            <a:r>
              <a:rPr lang="zh-CN" altLang="en-US">
                <a:solidFill>
                  <a:srgbClr val="C00000"/>
                </a:solidFill>
              </a:rPr>
              <a:t>数字</a:t>
            </a:r>
            <a:r>
              <a:rPr lang="en-US" altLang="zh-CN">
                <a:solidFill>
                  <a:srgbClr val="C00000"/>
                </a:solidFill>
              </a:rPr>
              <a:t>0</a:t>
            </a:r>
            <a:r>
              <a:rPr lang="zh-CN" altLang="en-US">
                <a:solidFill>
                  <a:srgbClr val="C00000"/>
                </a:solidFill>
              </a:rPr>
              <a:t>有斜杠 </a:t>
            </a:r>
            <a:r>
              <a:rPr lang="zh-CN" altLang="en-US" b="1">
                <a:solidFill>
                  <a:srgbClr val="C00000"/>
                </a:solidFill>
              </a:rPr>
              <a:t>）</a:t>
            </a:r>
            <a:endParaRPr lang="en-US" altLang="zh-CN" b="1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EF2FD1-2BEF-47F5-85BD-F47C106B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3104974"/>
            <a:ext cx="7099155" cy="2980617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2C9DBF-6647-4083-A436-25BA0D11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842" y="5261516"/>
            <a:ext cx="1082134" cy="9373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25676E-8289-42BD-B041-621122FA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473" y="5282530"/>
            <a:ext cx="823031" cy="8077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A72D12B-D3BE-41A4-AF13-27298623A1BD}"/>
              </a:ext>
            </a:extLst>
          </p:cNvPr>
          <p:cNvSpPr/>
          <p:nvPr/>
        </p:nvSpPr>
        <p:spPr>
          <a:xfrm>
            <a:off x="1431743" y="601419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404040"/>
                </a:solidFill>
                <a:ea typeface="阿里巴巴普惠体" panose="00020600040101010101"/>
              </a:rPr>
              <a:t>字母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519187-FBB0-49D0-8BCF-182C6B3669A6}"/>
              </a:ext>
            </a:extLst>
          </p:cNvPr>
          <p:cNvSpPr/>
          <p:nvPr/>
        </p:nvSpPr>
        <p:spPr>
          <a:xfrm>
            <a:off x="3110822" y="601419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404040"/>
                </a:solidFill>
                <a:ea typeface="阿里巴巴普惠体" panose="00020600040101010101"/>
              </a:rPr>
              <a:t>数字</a:t>
            </a:r>
          </a:p>
        </p:txBody>
      </p:sp>
    </p:spTree>
    <p:extLst>
      <p:ext uri="{BB962C8B-B14F-4D97-AF65-F5344CB8AC3E}">
        <p14:creationId xmlns:p14="http://schemas.microsoft.com/office/powerpoint/2010/main" val="225135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2626A-FA4D-45AC-A470-A893F8549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CE420-7CA4-4BA6-AA52-EAF0E1768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字体类型</a:t>
            </a:r>
            <a:endParaRPr lang="en-US" altLang="zh-CN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AFCA8C81-2535-4185-BB66-2885790D14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5710381" cy="23057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提问：能看出 三组文字 各自是 哪种类型的字体吗？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衬线字体：粗细不同，首尾装饰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无衬线字体：粗细相同，首尾无装饰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等宽字体：字母的宽度一样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48ECED-EC8F-496C-BE05-7E1862D1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46907"/>
            <a:ext cx="5587907" cy="50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7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200400" cy="517190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字体类型 </a:t>
            </a:r>
            <a:r>
              <a:rPr lang="en-US" altLang="zh-CN"/>
              <a:t>- </a:t>
            </a:r>
            <a:r>
              <a:rPr lang="zh-CN" altLang="en-US"/>
              <a:t>系统字体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638968"/>
            <a:ext cx="7631544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不同操作系统</a:t>
            </a:r>
            <a:r>
              <a:rPr lang="zh-CN" altLang="en-US"/>
              <a:t>中的浏览器</a:t>
            </a:r>
            <a:r>
              <a:rPr lang="en-US" altLang="zh-CN"/>
              <a:t>(chrome</a:t>
            </a:r>
            <a:r>
              <a:rPr lang="zh-CN" altLang="en-US"/>
              <a:t>为例</a:t>
            </a:r>
            <a:r>
              <a:rPr lang="en-US" altLang="zh-CN"/>
              <a:t>)</a:t>
            </a:r>
            <a:r>
              <a:rPr lang="zh-CN" altLang="en-US"/>
              <a:t>可以为每种 </a:t>
            </a:r>
            <a:r>
              <a:rPr lang="zh-CN" altLang="en-US">
                <a:solidFill>
                  <a:srgbClr val="C00000"/>
                </a:solidFill>
              </a:rPr>
              <a:t>字体类型 </a:t>
            </a:r>
            <a:r>
              <a:rPr lang="zh-CN" altLang="en-US"/>
              <a:t>设置 </a:t>
            </a:r>
            <a:r>
              <a:rPr lang="zh-CN" altLang="en-US">
                <a:solidFill>
                  <a:srgbClr val="C00000"/>
                </a:solidFill>
              </a:rPr>
              <a:t>默认字体</a:t>
            </a:r>
            <a:endParaRPr lang="en-US" altLang="zh-CN" b="1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8140C2-EAFD-470A-9621-801FB6FA2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97" y="2106360"/>
            <a:ext cx="9056694" cy="43801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109EFA-13FA-4746-A38D-23C42137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25" y="2156157"/>
            <a:ext cx="1952050" cy="756139"/>
          </a:xfrm>
          <a:prstGeom prst="rect">
            <a:avLst/>
          </a:prstGeom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7F8FDE-6AD4-423D-B073-2542B9848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958" y="2106360"/>
            <a:ext cx="1085166" cy="10851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56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字体类型 </a:t>
            </a:r>
            <a:r>
              <a:rPr lang="en-US" altLang="zh-CN"/>
              <a:t>- </a:t>
            </a:r>
            <a:r>
              <a:rPr lang="zh-CN" altLang="en-US"/>
              <a:t>系统字体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220199" cy="35064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操作系统中可以为每种 字体类型 设置 默认字体</a:t>
            </a:r>
            <a:endParaRPr lang="en-US" altLang="zh-CN" b="1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Windows </a:t>
            </a:r>
            <a:r>
              <a:rPr lang="zh-CN" altLang="en-US"/>
              <a:t>系统字体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宋体（</a:t>
            </a:r>
            <a:r>
              <a:rPr lang="en-US" altLang="zh-CN"/>
              <a:t>SimSun</a:t>
            </a:r>
            <a:r>
              <a:rPr lang="zh-CN" altLang="en-US"/>
              <a:t>） 默认的</a:t>
            </a:r>
            <a:r>
              <a:rPr lang="zh-CN" altLang="en-US" b="1"/>
              <a:t>有衬线字体</a:t>
            </a:r>
          </a:p>
          <a:p>
            <a:pPr marL="534988" lvl="1" indent="-174625">
              <a:buFontTx/>
              <a:buChar char="-"/>
            </a:pPr>
            <a:r>
              <a:rPr lang="zh-CN" altLang="en-US"/>
              <a:t>微软雅黑（</a:t>
            </a:r>
            <a:r>
              <a:rPr lang="en-US" altLang="zh-CN"/>
              <a:t>Microsoft Yahei</a:t>
            </a:r>
            <a:r>
              <a:rPr lang="zh-CN" altLang="en-US"/>
              <a:t>）默认的</a:t>
            </a:r>
            <a:r>
              <a:rPr lang="zh-CN" altLang="en-US" b="1"/>
              <a:t>无衬线字体</a:t>
            </a:r>
          </a:p>
          <a:p>
            <a:pPr marL="534988" lvl="1" indent="-174625">
              <a:buFontTx/>
              <a:buChar char="-"/>
            </a:pPr>
            <a:r>
              <a:rPr lang="en-US" altLang="zh-CN"/>
              <a:t>Arial </a:t>
            </a:r>
            <a:r>
              <a:rPr lang="zh-CN" altLang="en-US"/>
              <a:t>只针对英文的</a:t>
            </a:r>
            <a:r>
              <a:rPr lang="zh-CN" altLang="en-US" b="1"/>
              <a:t>无衬线字体</a:t>
            </a:r>
            <a:endParaRPr lang="en-US" altLang="zh-CN" b="1"/>
          </a:p>
          <a:p>
            <a:pPr marL="360363" lvl="1" indent="0"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Mac OS </a:t>
            </a:r>
            <a:r>
              <a:rPr lang="zh-CN" altLang="en-US"/>
              <a:t>系统字体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黑体</a:t>
            </a:r>
            <a:r>
              <a:rPr lang="en-US" altLang="zh-CN"/>
              <a:t>-</a:t>
            </a:r>
            <a:r>
              <a:rPr lang="zh-CN" altLang="en-US"/>
              <a:t>简（</a:t>
            </a:r>
            <a:r>
              <a:rPr lang="en-US" altLang="zh-CN"/>
              <a:t>Heiti SC</a:t>
            </a:r>
            <a:r>
              <a:rPr lang="zh-CN" altLang="en-US"/>
              <a:t>）默认的</a:t>
            </a:r>
            <a:r>
              <a:rPr lang="zh-CN" altLang="en-US" b="1"/>
              <a:t>有衬线字体</a:t>
            </a:r>
          </a:p>
          <a:p>
            <a:pPr marL="534988" lvl="1" indent="-174625">
              <a:buFontTx/>
              <a:buChar char="-"/>
            </a:pPr>
            <a:r>
              <a:rPr lang="zh-CN" altLang="en-US"/>
              <a:t>苹方（</a:t>
            </a:r>
            <a:r>
              <a:rPr lang="en-US" altLang="zh-CN"/>
              <a:t>PingFang SC</a:t>
            </a:r>
            <a:r>
              <a:rPr lang="zh-CN" altLang="en-US"/>
              <a:t>）默认的</a:t>
            </a:r>
            <a:r>
              <a:rPr lang="zh-CN" altLang="en-US" b="1"/>
              <a:t>无衬线字体</a:t>
            </a:r>
          </a:p>
          <a:p>
            <a:pPr marL="534988" lvl="1" indent="-174625">
              <a:buFontTx/>
              <a:buChar char="-"/>
            </a:pPr>
            <a:r>
              <a:rPr lang="en-US" altLang="zh-CN"/>
              <a:t>Helvetica </a:t>
            </a:r>
            <a:r>
              <a:rPr lang="zh-CN" altLang="en-US"/>
              <a:t>只针对英文的</a:t>
            </a:r>
            <a:r>
              <a:rPr lang="zh-CN" altLang="en-US" b="1"/>
              <a:t>无衬线字体</a:t>
            </a:r>
            <a:endParaRPr lang="en-US" altLang="zh-CN" b="1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E4A9C1-20D7-4C14-8C93-8FDBA3500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08" y="3957824"/>
            <a:ext cx="1537813" cy="1537813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E0AA91-E6E5-4404-830B-18B0A21F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720" y="2106360"/>
            <a:ext cx="3542954" cy="1372386"/>
          </a:xfrm>
          <a:prstGeom prst="rect">
            <a:avLst/>
          </a:prstGeom>
          <a:ln>
            <a:solidFill>
              <a:srgbClr val="404040"/>
            </a:solidFill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F69091C-9102-4E47-8635-75C89AA420C6}"/>
              </a:ext>
            </a:extLst>
          </p:cNvPr>
          <p:cNvGrpSpPr/>
          <p:nvPr/>
        </p:nvGrpSpPr>
        <p:grpSpPr>
          <a:xfrm>
            <a:off x="2800539" y="5974715"/>
            <a:ext cx="5715819" cy="338554"/>
            <a:chOff x="1987440" y="5899726"/>
            <a:chExt cx="5715819" cy="33855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56424D5-D6C6-4D8A-A614-733612ABD6F0}"/>
                </a:ext>
              </a:extLst>
            </p:cNvPr>
            <p:cNvSpPr/>
            <p:nvPr/>
          </p:nvSpPr>
          <p:spPr>
            <a:xfrm>
              <a:off x="2266899" y="5899726"/>
              <a:ext cx="54363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3"/>
              <a:r>
                <a:rPr lang="en-US" altLang="zh-CN" sz="1600">
                  <a:solidFill>
                    <a:srgbClr val="C00000"/>
                  </a:solidFill>
                </a:rPr>
                <a:t>Windows</a:t>
              </a:r>
              <a:r>
                <a:rPr lang="zh-CN" altLang="en-US" sz="1600">
                  <a:solidFill>
                    <a:srgbClr val="C00000"/>
                  </a:solidFill>
                </a:rPr>
                <a:t>系统 </a:t>
              </a:r>
              <a:r>
                <a:rPr lang="en-US" altLang="zh-CN" sz="1600">
                  <a:solidFill>
                    <a:srgbClr val="C00000"/>
                  </a:solidFill>
                </a:rPr>
                <a:t>- C:\Windows\Fonts </a:t>
              </a:r>
              <a:r>
                <a:rPr lang="zh-CN" altLang="en-US" sz="1600">
                  <a:solidFill>
                    <a:srgbClr val="C00000"/>
                  </a:solidFill>
                </a:rPr>
                <a:t>目录中可以查看全部字体</a:t>
              </a:r>
              <a:endParaRPr lang="en-US" altLang="zh-CN" sz="1600">
                <a:solidFill>
                  <a:srgbClr val="C00000"/>
                </a:solidFill>
              </a:endParaRPr>
            </a:p>
          </p:txBody>
        </p:sp>
        <p:sp>
          <p:nvSpPr>
            <p:cNvPr id="13" name="Shape 2401">
              <a:extLst>
                <a:ext uri="{FF2B5EF4-FFF2-40B4-BE49-F238E27FC236}">
                  <a16:creationId xmlns:a16="http://schemas.microsoft.com/office/drawing/2014/main" id="{1E38BF9B-4B2E-4F49-8E75-834521CB20F9}"/>
                </a:ext>
              </a:extLst>
            </p:cNvPr>
            <p:cNvSpPr/>
            <p:nvPr/>
          </p:nvSpPr>
          <p:spPr>
            <a:xfrm>
              <a:off x="1987440" y="5944662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7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目标：知道字体的类型 及 不同操作系代表性的字体名称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字体类型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字体设置规则</a:t>
            </a:r>
            <a:endParaRPr lang="en-US" altLang="zh-CN" b="1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5F42FF-C38E-4BDF-B93C-26DAEDE2A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037" y="1989138"/>
            <a:ext cx="5257800" cy="34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4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字体设置规则 </a:t>
            </a:r>
            <a:r>
              <a:rPr lang="en-US" altLang="zh-CN"/>
              <a:t>-</a:t>
            </a:r>
            <a:r>
              <a:rPr lang="zh-CN" altLang="en-US"/>
              <a:t> 设置单个字体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220199" cy="11837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 </a:t>
            </a:r>
            <a:r>
              <a:rPr lang="en-US" altLang="zh-CN"/>
              <a:t>font-family </a:t>
            </a:r>
            <a:r>
              <a:rPr lang="zh-CN" altLang="en-US"/>
              <a:t>属性 设置</a:t>
            </a:r>
            <a:r>
              <a:rPr lang="zh-CN" altLang="en-US" b="1"/>
              <a:t>单个字体</a:t>
            </a:r>
            <a:endParaRPr lang="en-US" altLang="zh-CN" b="1"/>
          </a:p>
          <a:p>
            <a:pPr marL="534988" lvl="1" indent="-174625">
              <a:buFontTx/>
              <a:buChar char="-"/>
            </a:pPr>
            <a:r>
              <a:rPr lang="zh-CN" altLang="en-US"/>
              <a:t>字体名可以是中文，也可以是英文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字体名如果是</a:t>
            </a:r>
            <a:r>
              <a:rPr lang="zh-CN" altLang="en-US">
                <a:solidFill>
                  <a:srgbClr val="C00000"/>
                </a:solidFill>
              </a:rPr>
              <a:t>中文</a:t>
            </a:r>
            <a:r>
              <a:rPr lang="zh-CN" altLang="en-US"/>
              <a:t>或</a:t>
            </a:r>
            <a:r>
              <a:rPr lang="zh-CN" altLang="en-US">
                <a:solidFill>
                  <a:srgbClr val="C00000"/>
                </a:solidFill>
              </a:rPr>
              <a:t>多个单词组成的英文</a:t>
            </a:r>
            <a:r>
              <a:rPr lang="zh-CN" altLang="en-US"/>
              <a:t>，使用 </a:t>
            </a:r>
            <a:r>
              <a:rPr lang="zh-CN" altLang="en-US" b="1"/>
              <a:t>引号</a:t>
            </a:r>
            <a:endParaRPr lang="en-US" altLang="zh-CN" b="1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E1F8300-1803-48EA-9D47-D95A05080CCB}"/>
              </a:ext>
            </a:extLst>
          </p:cNvPr>
          <p:cNvGrpSpPr/>
          <p:nvPr/>
        </p:nvGrpSpPr>
        <p:grpSpPr>
          <a:xfrm>
            <a:off x="5878399" y="3826830"/>
            <a:ext cx="4257964" cy="1183744"/>
            <a:chOff x="5862927" y="2959618"/>
            <a:chExt cx="4257964" cy="118374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1031844-1E41-41DF-A6D9-03E1BC4C5C37}"/>
                </a:ext>
              </a:extLst>
            </p:cNvPr>
            <p:cNvSpPr/>
            <p:nvPr/>
          </p:nvSpPr>
          <p:spPr>
            <a:xfrm>
              <a:off x="5862927" y="2959619"/>
              <a:ext cx="4257964" cy="1183743"/>
            </a:xfrm>
            <a:prstGeom prst="rect">
              <a:avLst/>
            </a:prstGeom>
            <a:solidFill>
              <a:srgbClr val="E6F0FF"/>
            </a:solidFill>
            <a:ln w="952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6E5DF43-5864-4CC4-9BED-DEB5FC473065}"/>
                </a:ext>
              </a:extLst>
            </p:cNvPr>
            <p:cNvSpPr/>
            <p:nvPr/>
          </p:nvSpPr>
          <p:spPr>
            <a:xfrm>
              <a:off x="5862927" y="2959618"/>
              <a:ext cx="425796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FF9800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{</a:t>
              </a:r>
            </a:p>
            <a:p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6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font-size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600">
                  <a:solidFill>
                    <a:schemeClr val="accent6"/>
                  </a:solidFill>
                  <a:latin typeface="Fira Code,Consolas,  Courier New"/>
                  <a:ea typeface="阿里巴巴普惠体" panose="00020600040101010101"/>
                </a:rPr>
                <a:t>30px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6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font-family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600">
                  <a:solidFill>
                    <a:schemeClr val="accent6"/>
                  </a:solidFill>
                  <a:latin typeface="Fira Code,Consolas,  Courier New"/>
                  <a:ea typeface="阿里巴巴普惠体" panose="00020600040101010101"/>
                </a:rPr>
                <a:t>'Microsoft Yahei';</a:t>
              </a:r>
            </a:p>
            <a:p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6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1CE00AE-D513-43D3-B279-455F690582F3}"/>
              </a:ext>
            </a:extLst>
          </p:cNvPr>
          <p:cNvGrpSpPr/>
          <p:nvPr/>
        </p:nvGrpSpPr>
        <p:grpSpPr>
          <a:xfrm>
            <a:off x="1362910" y="3826830"/>
            <a:ext cx="3860800" cy="1569660"/>
            <a:chOff x="1341728" y="2959618"/>
            <a:chExt cx="3860800" cy="15696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D539761-13CE-40D8-B6FC-4DECF5957043}"/>
                </a:ext>
              </a:extLst>
            </p:cNvPr>
            <p:cNvSpPr/>
            <p:nvPr/>
          </p:nvSpPr>
          <p:spPr>
            <a:xfrm>
              <a:off x="1341728" y="2959619"/>
              <a:ext cx="3655145" cy="1569659"/>
            </a:xfrm>
            <a:prstGeom prst="rect">
              <a:avLst/>
            </a:prstGeom>
            <a:solidFill>
              <a:srgbClr val="E6F0FF"/>
            </a:solidFill>
            <a:ln w="952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60D8329-8A6B-452C-B41C-456FDF81E713}"/>
                </a:ext>
              </a:extLst>
            </p:cNvPr>
            <p:cNvSpPr/>
            <p:nvPr/>
          </p:nvSpPr>
          <p:spPr>
            <a:xfrm>
              <a:off x="1341728" y="2959618"/>
              <a:ext cx="38608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FF9800"/>
                  </a:solidFill>
                  <a:latin typeface="Fira Code,Consolas,  Courier New"/>
                  <a:ea typeface="阿里巴巴普惠体" panose="00020600040101010101"/>
                </a:rPr>
                <a:t>p 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6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font-size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600">
                  <a:solidFill>
                    <a:schemeClr val="accent6"/>
                  </a:solidFill>
                  <a:latin typeface="Fira Code,Consolas,  Courier New"/>
                  <a:ea typeface="阿里巴巴普惠体" panose="00020600040101010101"/>
                </a:rPr>
                <a:t>30px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6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font-family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600">
                  <a:solidFill>
                    <a:schemeClr val="accent6"/>
                  </a:solidFill>
                  <a:latin typeface="Fira Code,Consolas,  Courier New"/>
                  <a:ea typeface="阿里巴巴普惠体" panose="00020600040101010101"/>
                </a:rPr>
                <a:t>'</a:t>
              </a:r>
              <a:r>
                <a:rPr lang="zh-CN" altLang="en-US" sz="1600">
                  <a:solidFill>
                    <a:schemeClr val="accent6"/>
                  </a:solidFill>
                  <a:latin typeface="Fira Code,Consolas,  Courier New"/>
                  <a:ea typeface="阿里巴巴普惠体" panose="00020600040101010101"/>
                </a:rPr>
                <a:t>宋体</a:t>
              </a:r>
              <a:r>
                <a:rPr lang="en-US" altLang="zh-CN" sz="1600">
                  <a:solidFill>
                    <a:schemeClr val="accent6"/>
                  </a:solidFill>
                  <a:latin typeface="Fira Code,Consolas,  Courier New"/>
                  <a:ea typeface="阿里巴巴普惠体" panose="00020600040101010101"/>
                </a:rPr>
                <a:t>'</a:t>
              </a:r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600">
                  <a:solidFill>
                    <a:srgbClr val="00B050"/>
                  </a:solidFill>
                  <a:latin typeface="Fira Code,Consolas,  Courier New"/>
                  <a:ea typeface="阿里巴巴普惠体" panose="00020600040101010101"/>
                </a:rPr>
                <a:t>/* </a:t>
              </a:r>
              <a:r>
                <a:rPr lang="zh-CN" altLang="en-US" sz="1600">
                  <a:solidFill>
                    <a:srgbClr val="00B050"/>
                  </a:solidFill>
                  <a:latin typeface="Fira Code,Consolas,  Courier New"/>
                  <a:ea typeface="阿里巴巴普惠体" panose="00020600040101010101"/>
                </a:rPr>
                <a:t>推荐采用英文字体名称 *</a:t>
              </a:r>
              <a:r>
                <a:rPr lang="en-US" altLang="zh-CN" sz="1600">
                  <a:solidFill>
                    <a:srgbClr val="00B050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600">
                <a:solidFill>
                  <a:srgbClr val="00B050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zh-CN" altLang="en-US" sz="1600">
                  <a:solidFill>
                    <a:srgbClr val="00B050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600">
                  <a:solidFill>
                    <a:srgbClr val="00B050"/>
                  </a:solidFill>
                  <a:latin typeface="Fira Code,Consolas,  Courier New"/>
                  <a:ea typeface="阿里巴巴普惠体" panose="00020600040101010101"/>
                </a:rPr>
                <a:t>/* font-family: SimSun; */</a:t>
              </a:r>
            </a:p>
            <a:p>
              <a:r>
                <a:rPr lang="en-US" altLang="zh-CN" sz="16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6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90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字体设置规则 </a:t>
            </a:r>
            <a:r>
              <a:rPr lang="en-US" altLang="zh-CN"/>
              <a:t>-</a:t>
            </a:r>
            <a:r>
              <a:rPr lang="zh-CN" altLang="en-US"/>
              <a:t> 设置多个字体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220199" cy="10770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 </a:t>
            </a:r>
            <a:r>
              <a:rPr lang="en-US" altLang="zh-CN"/>
              <a:t>font-family </a:t>
            </a:r>
            <a:r>
              <a:rPr lang="zh-CN" altLang="en-US"/>
              <a:t>属性 设置</a:t>
            </a:r>
            <a:r>
              <a:rPr lang="zh-CN" altLang="en-US" b="1"/>
              <a:t>多个字体</a:t>
            </a:r>
            <a:r>
              <a:rPr lang="zh-CN" altLang="en-US"/>
              <a:t>，浏览器</a:t>
            </a:r>
            <a:r>
              <a:rPr lang="zh-CN" altLang="en-US">
                <a:solidFill>
                  <a:srgbClr val="C00000"/>
                </a:solidFill>
              </a:rPr>
              <a:t>从左到右</a:t>
            </a:r>
            <a:r>
              <a:rPr lang="zh-CN" altLang="en-US"/>
              <a:t>依次查找可用字体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>
                <a:solidFill>
                  <a:srgbClr val="C00000"/>
                </a:solidFill>
              </a:rPr>
              <a:t>为不同语言设置 不同字体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6A60C0-B644-4C2F-8E7C-4621E6A9FD7C}"/>
              </a:ext>
            </a:extLst>
          </p:cNvPr>
          <p:cNvSpPr/>
          <p:nvPr/>
        </p:nvSpPr>
        <p:spPr>
          <a:xfrm>
            <a:off x="2401455" y="4848536"/>
            <a:ext cx="2205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英文单词 会使用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Arial</a:t>
            </a:r>
            <a:endParaRPr lang="zh-CN" altLang="en-US" sz="1600">
              <a:solidFill>
                <a:srgbClr val="C00000"/>
              </a:solidFill>
              <a:ea typeface="阿里巴巴普惠体" panose="00020600040101010101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A7C1A93-70A5-40D9-898A-25494A7999D0}"/>
              </a:ext>
            </a:extLst>
          </p:cNvPr>
          <p:cNvGrpSpPr/>
          <p:nvPr/>
        </p:nvGrpSpPr>
        <p:grpSpPr>
          <a:xfrm>
            <a:off x="1202664" y="3071283"/>
            <a:ext cx="6727463" cy="1704695"/>
            <a:chOff x="4638591" y="2106359"/>
            <a:chExt cx="6727463" cy="170469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B52A98D-FA30-4B7F-8F2E-516106FE5836}"/>
                </a:ext>
              </a:extLst>
            </p:cNvPr>
            <p:cNvGrpSpPr/>
            <p:nvPr/>
          </p:nvGrpSpPr>
          <p:grpSpPr>
            <a:xfrm>
              <a:off x="4729017" y="2106359"/>
              <a:ext cx="6624781" cy="1704695"/>
              <a:chOff x="314036" y="4215764"/>
              <a:chExt cx="6262256" cy="170469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D539761-13CE-40D8-B6FC-4DECF5957043}"/>
                  </a:ext>
                </a:extLst>
              </p:cNvPr>
              <p:cNvSpPr/>
              <p:nvPr/>
            </p:nvSpPr>
            <p:spPr>
              <a:xfrm>
                <a:off x="314036" y="4215764"/>
                <a:ext cx="6262256" cy="1704695"/>
              </a:xfrm>
              <a:prstGeom prst="rect">
                <a:avLst/>
              </a:prstGeom>
              <a:solidFill>
                <a:srgbClr val="E6F0FF"/>
              </a:solidFill>
              <a:ln w="952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9CB708-A71D-46A2-B3AC-39E2D79D008E}"/>
                  </a:ext>
                </a:extLst>
              </p:cNvPr>
              <p:cNvSpPr/>
              <p:nvPr/>
            </p:nvSpPr>
            <p:spPr>
              <a:xfrm>
                <a:off x="314036" y="4249398"/>
                <a:ext cx="6188365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>
                    <a:solidFill>
                      <a:srgbClr val="FF9800"/>
                    </a:solidFill>
                    <a:latin typeface="Fira Code,Consolas,  Courier New"/>
                  </a:rPr>
                  <a:t>.first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{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 </a:t>
                </a:r>
                <a:r>
                  <a:rPr lang="en-US" altLang="zh-CN" sz="1600">
                    <a:solidFill>
                      <a:srgbClr val="00BCD4"/>
                    </a:solidFill>
                    <a:latin typeface="Fira Code,Consolas,  Courier New"/>
                  </a:rPr>
                  <a:t>font-size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: </a:t>
                </a:r>
                <a:r>
                  <a:rPr lang="en-US" altLang="zh-CN" sz="1600">
                    <a:solidFill>
                      <a:schemeClr val="accent6"/>
                    </a:solidFill>
                    <a:latin typeface="Fira Code,Consolas,  Courier New"/>
                  </a:rPr>
                  <a:t>30px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;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 </a:t>
                </a:r>
                <a:r>
                  <a:rPr lang="en-US" altLang="zh-CN" sz="1600">
                    <a:solidFill>
                      <a:srgbClr val="00BCD4"/>
                    </a:solidFill>
                    <a:latin typeface="Fira Code,Consolas,  Courier New"/>
                  </a:rPr>
                  <a:t>font-family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: </a:t>
                </a:r>
                <a:r>
                  <a:rPr lang="en-US" altLang="zh-CN" sz="1600">
                    <a:solidFill>
                      <a:schemeClr val="accent6"/>
                    </a:solidFill>
                    <a:latin typeface="Fira Code,Consolas,  Courier New"/>
                  </a:rPr>
                  <a:t>Arial, 'Microsoft Yahei'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;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}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......</a:t>
                </a:r>
                <a:endParaRPr lang="en-US" altLang="zh-CN" sz="1600" b="0">
                  <a:solidFill>
                    <a:srgbClr val="9E9E9E"/>
                  </a:solidFill>
                  <a:effectLst/>
                  <a:latin typeface="Fira Code,Consolas,  Courier New"/>
                </a:endParaRP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E4D1C86-B781-4D23-8BA6-E805D4819626}"/>
                </a:ext>
              </a:extLst>
            </p:cNvPr>
            <p:cNvSpPr/>
            <p:nvPr/>
          </p:nvSpPr>
          <p:spPr>
            <a:xfrm>
              <a:off x="4638591" y="3464589"/>
              <a:ext cx="672746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"first"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font-family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是专门的设置网页文本字体的属性。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26BB01F-22F8-4032-B7A8-56B891973D04}"/>
              </a:ext>
            </a:extLst>
          </p:cNvPr>
          <p:cNvSpPr/>
          <p:nvPr/>
        </p:nvSpPr>
        <p:spPr>
          <a:xfrm>
            <a:off x="4738547" y="4848536"/>
            <a:ext cx="28469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中文 会使用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Microsoft Yahei</a:t>
            </a:r>
            <a:endParaRPr lang="zh-CN" altLang="en-US" sz="1600">
              <a:solidFill>
                <a:srgbClr val="C00000"/>
              </a:solidFill>
              <a:ea typeface="阿里巴巴普惠体" panose="00020600040101010101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7861353-B478-4465-A477-94C34706CB33}"/>
              </a:ext>
            </a:extLst>
          </p:cNvPr>
          <p:cNvCxnSpPr/>
          <p:nvPr/>
        </p:nvCxnSpPr>
        <p:spPr>
          <a:xfrm>
            <a:off x="3205019" y="4709582"/>
            <a:ext cx="118225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124AD2-747E-4346-8974-819E1BBA2E0A}"/>
              </a:ext>
            </a:extLst>
          </p:cNvPr>
          <p:cNvCxnSpPr>
            <a:cxnSpLocks/>
          </p:cNvCxnSpPr>
          <p:nvPr/>
        </p:nvCxnSpPr>
        <p:spPr>
          <a:xfrm>
            <a:off x="4493490" y="4708893"/>
            <a:ext cx="2738582" cy="283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74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字体设置规则 </a:t>
            </a:r>
            <a:r>
              <a:rPr lang="en-US" altLang="zh-CN"/>
              <a:t>-</a:t>
            </a:r>
            <a:r>
              <a:rPr lang="zh-CN" altLang="en-US"/>
              <a:t> 设置多个字体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220199" cy="11974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 </a:t>
            </a:r>
            <a:r>
              <a:rPr lang="en-US" altLang="zh-CN"/>
              <a:t>font-family </a:t>
            </a:r>
            <a:r>
              <a:rPr lang="zh-CN" altLang="en-US"/>
              <a:t>属性 设置</a:t>
            </a:r>
            <a:r>
              <a:rPr lang="zh-CN" altLang="en-US" b="1"/>
              <a:t>多个字体</a:t>
            </a:r>
            <a:r>
              <a:rPr lang="zh-CN" altLang="en-US"/>
              <a:t>，浏览器</a:t>
            </a:r>
            <a:r>
              <a:rPr lang="zh-CN" altLang="en-US">
                <a:solidFill>
                  <a:srgbClr val="C00000"/>
                </a:solidFill>
              </a:rPr>
              <a:t>从左到右</a:t>
            </a:r>
            <a:r>
              <a:rPr lang="zh-CN" altLang="en-US"/>
              <a:t>依次查找可用字体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为不同语言设置 不同字体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>
                <a:solidFill>
                  <a:srgbClr val="C00000"/>
                </a:solidFill>
              </a:rPr>
              <a:t>为不同系统设置 不同字体</a:t>
            </a:r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A7C1A93-70A5-40D9-898A-25494A7999D0}"/>
              </a:ext>
            </a:extLst>
          </p:cNvPr>
          <p:cNvGrpSpPr/>
          <p:nvPr/>
        </p:nvGrpSpPr>
        <p:grpSpPr>
          <a:xfrm>
            <a:off x="1230373" y="3357610"/>
            <a:ext cx="6999227" cy="1704695"/>
            <a:chOff x="4638591" y="2106359"/>
            <a:chExt cx="6999227" cy="170469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B52A98D-FA30-4B7F-8F2E-516106FE5836}"/>
                </a:ext>
              </a:extLst>
            </p:cNvPr>
            <p:cNvGrpSpPr/>
            <p:nvPr/>
          </p:nvGrpSpPr>
          <p:grpSpPr>
            <a:xfrm>
              <a:off x="4729017" y="2106359"/>
              <a:ext cx="6908801" cy="1704695"/>
              <a:chOff x="314036" y="4215764"/>
              <a:chExt cx="6530734" cy="170469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D539761-13CE-40D8-B6FC-4DECF5957043}"/>
                  </a:ext>
                </a:extLst>
              </p:cNvPr>
              <p:cNvSpPr/>
              <p:nvPr/>
            </p:nvSpPr>
            <p:spPr>
              <a:xfrm>
                <a:off x="314036" y="4215764"/>
                <a:ext cx="6530734" cy="1704695"/>
              </a:xfrm>
              <a:prstGeom prst="rect">
                <a:avLst/>
              </a:prstGeom>
              <a:solidFill>
                <a:srgbClr val="E6F0FF"/>
              </a:solidFill>
              <a:ln w="952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9CB708-A71D-46A2-B3AC-39E2D79D008E}"/>
                  </a:ext>
                </a:extLst>
              </p:cNvPr>
              <p:cNvSpPr/>
              <p:nvPr/>
            </p:nvSpPr>
            <p:spPr>
              <a:xfrm>
                <a:off x="314036" y="4249398"/>
                <a:ext cx="6530734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>
                    <a:solidFill>
                      <a:srgbClr val="FF9800"/>
                    </a:solidFill>
                    <a:latin typeface="Fira Code,Consolas,  Courier New"/>
                  </a:rPr>
                  <a:t>.sencond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{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 </a:t>
                </a:r>
                <a:r>
                  <a:rPr lang="en-US" altLang="zh-CN" sz="1600">
                    <a:solidFill>
                      <a:srgbClr val="00BCD4"/>
                    </a:solidFill>
                    <a:latin typeface="Fira Code,Consolas,  Courier New"/>
                  </a:rPr>
                  <a:t>font-size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: </a:t>
                </a:r>
                <a:r>
                  <a:rPr lang="en-US" altLang="zh-CN" sz="1600">
                    <a:solidFill>
                      <a:schemeClr val="accent6"/>
                    </a:solidFill>
                    <a:latin typeface="Fira Code,Consolas,  Courier New"/>
                  </a:rPr>
                  <a:t>30px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;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 </a:t>
                </a:r>
                <a:r>
                  <a:rPr lang="en-US" altLang="zh-CN" sz="1600">
                    <a:solidFill>
                      <a:srgbClr val="00BCD4"/>
                    </a:solidFill>
                    <a:latin typeface="Fira Code,Consolas,  Courier New"/>
                  </a:rPr>
                  <a:t>font-family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: </a:t>
                </a:r>
                <a:r>
                  <a:rPr lang="nn-NO" altLang="zh-CN" sz="1600">
                    <a:solidFill>
                      <a:schemeClr val="accent6"/>
                    </a:solidFill>
                    <a:latin typeface="Fira Code,Consolas,  Courier New"/>
                  </a:rPr>
                  <a:t>'PingFang SC', 'Microsoft Yahei</a:t>
                </a:r>
                <a:r>
                  <a:rPr lang="en-US" altLang="zh-CN" sz="1600">
                    <a:solidFill>
                      <a:schemeClr val="accent6"/>
                    </a:solidFill>
                    <a:latin typeface="Fira Code,Consolas,  Courier New"/>
                  </a:rPr>
                  <a:t>'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;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}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......</a:t>
                </a:r>
                <a:endParaRPr lang="en-US" altLang="zh-CN" sz="1600" b="0">
                  <a:solidFill>
                    <a:srgbClr val="9E9E9E"/>
                  </a:solidFill>
                  <a:effectLst/>
                  <a:latin typeface="Fira Code,Consolas,  Courier New"/>
                </a:endParaRP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E4D1C86-B781-4D23-8BA6-E805D4819626}"/>
                </a:ext>
              </a:extLst>
            </p:cNvPr>
            <p:cNvSpPr/>
            <p:nvPr/>
          </p:nvSpPr>
          <p:spPr>
            <a:xfrm>
              <a:off x="4638591" y="3464589"/>
              <a:ext cx="6908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"second"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font-family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是专门的设置网页文本字体的属性。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2A6A60C0-B644-4C2F-8E7C-4621E6A9FD7C}"/>
              </a:ext>
            </a:extLst>
          </p:cNvPr>
          <p:cNvSpPr/>
          <p:nvPr/>
        </p:nvSpPr>
        <p:spPr>
          <a:xfrm>
            <a:off x="3449785" y="4236254"/>
            <a:ext cx="1454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阿里巴巴普惠体" panose="00020600040101010101"/>
                <a:cs typeface="Times New Roman" panose="02020603050405020304" pitchFamily="18" charset="0"/>
              </a:rPr>
              <a:t>Mac OS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系统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6C53B54-66C0-4B4E-AF20-D6EA46C33CDA}"/>
              </a:ext>
            </a:extLst>
          </p:cNvPr>
          <p:cNvCxnSpPr>
            <a:cxnSpLocks/>
          </p:cNvCxnSpPr>
          <p:nvPr/>
        </p:nvCxnSpPr>
        <p:spPr>
          <a:xfrm>
            <a:off x="3269670" y="4177881"/>
            <a:ext cx="401781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E746039-1AFF-4599-A429-D04521B54743}"/>
              </a:ext>
            </a:extLst>
          </p:cNvPr>
          <p:cNvSpPr/>
          <p:nvPr/>
        </p:nvSpPr>
        <p:spPr>
          <a:xfrm>
            <a:off x="5368636" y="4277005"/>
            <a:ext cx="1454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阿里巴巴普惠体" panose="00020600040101010101"/>
                <a:cs typeface="Times New Roman" panose="02020603050405020304" pitchFamily="18" charset="0"/>
              </a:rPr>
              <a:t>Windows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系统</a:t>
            </a:r>
          </a:p>
        </p:txBody>
      </p:sp>
    </p:spTree>
    <p:extLst>
      <p:ext uri="{BB962C8B-B14F-4D97-AF65-F5344CB8AC3E}">
        <p14:creationId xmlns:p14="http://schemas.microsoft.com/office/powerpoint/2010/main" val="284140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48817532-AF22-4120-B6E5-27A9324F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026" y="2546321"/>
            <a:ext cx="1864446" cy="40705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字体设置规则 </a:t>
            </a:r>
            <a:r>
              <a:rPr lang="en-US" altLang="zh-CN"/>
              <a:t>- </a:t>
            </a:r>
            <a:r>
              <a:rPr lang="zh-CN" altLang="en-US"/>
              <a:t>小结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220199" cy="16320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字体的设置相对比较灵活，开发者可根据需要任意书写，然而也有一些原则可供参：</a:t>
            </a:r>
            <a:endParaRPr lang="en-US" altLang="zh-CN"/>
          </a:p>
          <a:p>
            <a:pPr lvl="1"/>
            <a:r>
              <a:rPr lang="zh-CN" altLang="en-US"/>
              <a:t>首先 英文字体</a:t>
            </a:r>
          </a:p>
          <a:p>
            <a:pPr lvl="1"/>
            <a:r>
              <a:rPr lang="zh-CN" altLang="en-US"/>
              <a:t>其次 中文字体</a:t>
            </a:r>
          </a:p>
          <a:p>
            <a:pPr lvl="1"/>
            <a:r>
              <a:rPr lang="zh-CN" altLang="en-US"/>
              <a:t>兼顾不同操作系统</a:t>
            </a:r>
            <a:endParaRPr lang="en-US" altLang="zh-CN"/>
          </a:p>
          <a:p>
            <a:pPr lvl="1"/>
            <a:r>
              <a:rPr lang="zh-CN" altLang="en-US"/>
              <a:t>最后 字体类型名称</a:t>
            </a:r>
            <a:r>
              <a:rPr lang="en-US" altLang="zh-CN"/>
              <a:t>(</a:t>
            </a:r>
            <a:r>
              <a:rPr lang="zh-CN" altLang="en-US"/>
              <a:t>通用字体名</a:t>
            </a:r>
            <a:r>
              <a:rPr lang="en-US" altLang="zh-CN"/>
              <a:t>)</a:t>
            </a:r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E75A31-ED3F-4F3E-AABA-AEAC64A1E403}"/>
              </a:ext>
            </a:extLst>
          </p:cNvPr>
          <p:cNvGrpSpPr/>
          <p:nvPr/>
        </p:nvGrpSpPr>
        <p:grpSpPr>
          <a:xfrm>
            <a:off x="1296482" y="4151969"/>
            <a:ext cx="8761918" cy="948457"/>
            <a:chOff x="1235230" y="4345933"/>
            <a:chExt cx="8761918" cy="94845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DA7A5DD-7D66-47EC-BC31-C9366EFD393F}"/>
                </a:ext>
              </a:extLst>
            </p:cNvPr>
            <p:cNvGrpSpPr/>
            <p:nvPr/>
          </p:nvGrpSpPr>
          <p:grpSpPr>
            <a:xfrm>
              <a:off x="1830265" y="4345933"/>
              <a:ext cx="8166883" cy="948457"/>
              <a:chOff x="1595953" y="4639543"/>
              <a:chExt cx="8166883" cy="948457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D539761-13CE-40D8-B6FC-4DECF5957043}"/>
                  </a:ext>
                </a:extLst>
              </p:cNvPr>
              <p:cNvSpPr/>
              <p:nvPr/>
            </p:nvSpPr>
            <p:spPr>
              <a:xfrm>
                <a:off x="1595953" y="4639543"/>
                <a:ext cx="8166883" cy="948457"/>
              </a:xfrm>
              <a:prstGeom prst="rect">
                <a:avLst/>
              </a:prstGeom>
              <a:solidFill>
                <a:srgbClr val="E6F0FF"/>
              </a:solidFill>
              <a:ln w="952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C862FFC-9F42-4C7F-A7E8-1224B0B577F5}"/>
                  </a:ext>
                </a:extLst>
              </p:cNvPr>
              <p:cNvSpPr/>
              <p:nvPr/>
            </p:nvSpPr>
            <p:spPr>
              <a:xfrm>
                <a:off x="1669844" y="4697837"/>
                <a:ext cx="793937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>
                    <a:solidFill>
                      <a:srgbClr val="FF9800"/>
                    </a:solidFill>
                    <a:latin typeface="Fira Code,Consolas,  Courier New"/>
                  </a:rPr>
                  <a:t>body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{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 </a:t>
                </a:r>
                <a:r>
                  <a:rPr lang="en-US" altLang="zh-CN" sz="1600">
                    <a:solidFill>
                      <a:srgbClr val="00BCD4"/>
                    </a:solidFill>
                    <a:latin typeface="Fira Code,Consolas,  Courier New"/>
                  </a:rPr>
                  <a:t>font-family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: </a:t>
                </a:r>
                <a:r>
                  <a:rPr lang="en-US" altLang="zh-CN" sz="1600">
                    <a:solidFill>
                      <a:schemeClr val="accent6">
                        <a:lumMod val="75000"/>
                      </a:schemeClr>
                    </a:solidFill>
                    <a:latin typeface="Fira Code,Consolas,  Courier New"/>
                  </a:rPr>
                  <a:t>tahoma,arial,'Hiragino Sans GB','</a:t>
                </a:r>
                <a:r>
                  <a:rPr lang="zh-CN" altLang="en-US" sz="1600">
                    <a:solidFill>
                      <a:schemeClr val="accent6">
                        <a:lumMod val="75000"/>
                      </a:schemeClr>
                    </a:solidFill>
                    <a:latin typeface="Fira Code,Consolas,  Courier New"/>
                  </a:rPr>
                  <a:t>宋体</a:t>
                </a:r>
                <a:r>
                  <a:rPr lang="en-US" altLang="zh-CN" sz="1600">
                    <a:solidFill>
                      <a:schemeClr val="accent6">
                        <a:lumMod val="75000"/>
                      </a:schemeClr>
                    </a:solidFill>
                    <a:latin typeface="Fira Code,Consolas,  Courier New"/>
                  </a:rPr>
                  <a:t>',sans-serif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;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}</a:t>
                </a:r>
                <a:endParaRPr lang="en-US" altLang="zh-CN" sz="1600" b="0">
                  <a:solidFill>
                    <a:srgbClr val="9E9E9E"/>
                  </a:solidFill>
                  <a:effectLst/>
                  <a:latin typeface="Fira Code,Consolas,  Courier New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C13B93D-EEE4-4405-8076-42778B09B174}"/>
                </a:ext>
              </a:extLst>
            </p:cNvPr>
            <p:cNvSpPr/>
            <p:nvPr/>
          </p:nvSpPr>
          <p:spPr>
            <a:xfrm>
              <a:off x="1235230" y="4555943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>
                  <a:ea typeface="阿里巴巴普惠体" panose="00020600040101010101"/>
                </a:rPr>
                <a:t>淘宝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920A85D-00DC-4D8D-944B-93BFD612AD37}"/>
              </a:ext>
            </a:extLst>
          </p:cNvPr>
          <p:cNvGrpSpPr/>
          <p:nvPr/>
        </p:nvGrpSpPr>
        <p:grpSpPr>
          <a:xfrm>
            <a:off x="1305230" y="5257696"/>
            <a:ext cx="8753170" cy="1169550"/>
            <a:chOff x="1243978" y="5451660"/>
            <a:chExt cx="8753170" cy="116955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D5FF872-D1B7-48F0-B48A-1D255A478864}"/>
                </a:ext>
              </a:extLst>
            </p:cNvPr>
            <p:cNvGrpSpPr/>
            <p:nvPr/>
          </p:nvGrpSpPr>
          <p:grpSpPr>
            <a:xfrm>
              <a:off x="1830265" y="5451660"/>
              <a:ext cx="8166883" cy="1169550"/>
              <a:chOff x="1235735" y="5421121"/>
              <a:chExt cx="8166883" cy="116955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B558D9F-6444-4241-98FD-5E1A979C639E}"/>
                  </a:ext>
                </a:extLst>
              </p:cNvPr>
              <p:cNvSpPr/>
              <p:nvPr/>
            </p:nvSpPr>
            <p:spPr>
              <a:xfrm>
                <a:off x="1235735" y="5421121"/>
                <a:ext cx="8166883" cy="1169550"/>
              </a:xfrm>
              <a:prstGeom prst="rect">
                <a:avLst/>
              </a:prstGeom>
              <a:solidFill>
                <a:srgbClr val="E6F0FF"/>
              </a:solidFill>
              <a:ln w="952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DFD9F61-E1D7-4AA3-805B-16DD2C949E32}"/>
                  </a:ext>
                </a:extLst>
              </p:cNvPr>
              <p:cNvSpPr/>
              <p:nvPr/>
            </p:nvSpPr>
            <p:spPr>
              <a:xfrm>
                <a:off x="1309625" y="5467287"/>
                <a:ext cx="809299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>
                    <a:solidFill>
                      <a:srgbClr val="FF9800"/>
                    </a:solidFill>
                    <a:latin typeface="Fira Code,Consolas,  Courier New"/>
                  </a:rPr>
                  <a:t>body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{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  </a:t>
                </a:r>
                <a:r>
                  <a:rPr lang="en-US" altLang="zh-CN" sz="1600">
                    <a:solidFill>
                      <a:srgbClr val="00BCD4"/>
                    </a:solidFill>
                    <a:latin typeface="Fira Code,Consolas,  Courier New"/>
                  </a:rPr>
                  <a:t>font-family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:  </a:t>
                </a:r>
                <a:r>
                  <a:rPr lang="en-US" altLang="zh-CN" sz="1600">
                    <a:solidFill>
                      <a:schemeClr val="accent6">
                        <a:lumMod val="75000"/>
                      </a:schemeClr>
                    </a:solidFill>
                    <a:latin typeface="Fira Code,Consolas,  Courier New"/>
                  </a:rPr>
                  <a:t>Arial,"PingFang SC","Hiragino Sans GB",</a:t>
                </a:r>
              </a:p>
              <a:p>
                <a:r>
                  <a:rPr lang="en-US" altLang="zh-CN" sz="1600">
                    <a:solidFill>
                      <a:schemeClr val="accent6">
                        <a:lumMod val="75000"/>
                      </a:schemeClr>
                    </a:solidFill>
                    <a:latin typeface="Fira Code,Consolas,  Courier New"/>
                  </a:rPr>
                  <a:t>            "Microsoft YaHei","WenQuanYi Micro Hei",sans-serif</a:t>
                </a:r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;</a:t>
                </a:r>
              </a:p>
              <a:p>
                <a:r>
                  <a:rPr lang="en-US" altLang="zh-CN" sz="1600">
                    <a:solidFill>
                      <a:srgbClr val="9E9E9E"/>
                    </a:solidFill>
                    <a:latin typeface="Fira Code,Consolas,  Courier New"/>
                  </a:rPr>
                  <a:t>}</a:t>
                </a:r>
                <a:endParaRPr lang="en-US" altLang="zh-CN" sz="1600" b="0">
                  <a:solidFill>
                    <a:srgbClr val="9E9E9E"/>
                  </a:solidFill>
                  <a:effectLst/>
                  <a:latin typeface="Fira Code,Consolas,  Courier New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E71C445-2E71-4901-835A-E0210E9E0D6F}"/>
                </a:ext>
              </a:extLst>
            </p:cNvPr>
            <p:cNvSpPr/>
            <p:nvPr/>
          </p:nvSpPr>
          <p:spPr>
            <a:xfrm>
              <a:off x="1243978" y="5788997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>
                  <a:ea typeface="阿里巴巴普惠体" panose="00020600040101010101"/>
                </a:rPr>
                <a:t>微博</a:t>
              </a:r>
            </a:p>
          </p:txBody>
        </p:sp>
      </p:grp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6DD04333-8B05-4615-A9D7-4444C8129FD6}"/>
              </a:ext>
            </a:extLst>
          </p:cNvPr>
          <p:cNvSpPr txBox="1">
            <a:spLocks/>
          </p:cNvSpPr>
          <p:nvPr/>
        </p:nvSpPr>
        <p:spPr>
          <a:xfrm>
            <a:off x="838201" y="3646907"/>
            <a:ext cx="922019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大厂实践参考：</a:t>
            </a:r>
          </a:p>
        </p:txBody>
      </p:sp>
    </p:spTree>
    <p:extLst>
      <p:ext uri="{BB962C8B-B14F-4D97-AF65-F5344CB8AC3E}">
        <p14:creationId xmlns:p14="http://schemas.microsoft.com/office/powerpoint/2010/main" val="91054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6BC4DA-06F3-4ECB-80F4-A78CD718A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9464" y="1844056"/>
            <a:ext cx="5630484" cy="3336142"/>
          </a:xfrm>
        </p:spPr>
        <p:txBody>
          <a:bodyPr/>
          <a:lstStyle/>
          <a:p>
            <a:r>
              <a:rPr lang="zh-CN" altLang="en-US" sz="1600"/>
              <a:t>知道字体的类型及不同操作系统常见字体</a:t>
            </a:r>
          </a:p>
          <a:p>
            <a:r>
              <a:rPr lang="zh-CN" altLang="en-US" sz="1600"/>
              <a:t>知道字体设置的一般原则，合理设置字体</a:t>
            </a:r>
          </a:p>
          <a:p>
            <a:r>
              <a:rPr lang="zh-CN" altLang="en-US" sz="1600"/>
              <a:t>熟练掌握背景相关属性的使用</a:t>
            </a:r>
          </a:p>
          <a:p>
            <a:r>
              <a:rPr lang="zh-CN" altLang="en-US" sz="1600"/>
              <a:t>知道精灵图的本质并使用精灵图设置网页小图标</a:t>
            </a:r>
          </a:p>
          <a:p>
            <a:r>
              <a:rPr lang="zh-CN" altLang="en-US" sz="1600"/>
              <a:t>理解并能合理应用 </a:t>
            </a:r>
            <a:r>
              <a:rPr lang="en-US" altLang="zh-CN" sz="1600"/>
              <a:t>CSS </a:t>
            </a:r>
            <a:r>
              <a:rPr lang="zh-CN" altLang="en-US" sz="1600"/>
              <a:t>继承、层叠的特征</a:t>
            </a:r>
          </a:p>
          <a:p>
            <a:r>
              <a:rPr lang="zh-CN" altLang="en-US" sz="1600"/>
              <a:t>知道 </a:t>
            </a:r>
            <a:r>
              <a:rPr lang="en-US" altLang="zh-CN" sz="1600"/>
              <a:t>CSS </a:t>
            </a:r>
            <a:r>
              <a:rPr lang="zh-CN" altLang="en-US" sz="1600"/>
              <a:t>基础选择器的优先级的高低顺序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3569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字体</a:t>
            </a:r>
            <a:endParaRPr lang="en-US" altLang="zh-CN"/>
          </a:p>
          <a:p>
            <a:r>
              <a:rPr lang="zh-CN" altLang="en-US" b="1">
                <a:solidFill>
                  <a:srgbClr val="C00000"/>
                </a:solidFill>
              </a:rPr>
              <a:t>背景色与背景图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zh-CN" altLang="en-US"/>
              <a:t>背景图属性进阶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07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目标：熟练掌握背景相关属性的使用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背景色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背景图片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背景平铺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背景尺寸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背景定位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背景附着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复合语法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7DB0F-1336-42F8-B4BD-65CBBE46EF90}"/>
              </a:ext>
            </a:extLst>
          </p:cNvPr>
          <p:cNvSpPr/>
          <p:nvPr/>
        </p:nvSpPr>
        <p:spPr>
          <a:xfrm>
            <a:off x="838200" y="1685063"/>
            <a:ext cx="7525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背景属性可以设置 背景颜色、背景图片、背景平铺、背景图片位置、背景图像固定 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E8F8E4C-D4F7-4BFF-BF29-A6097A9E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02" y="2827884"/>
            <a:ext cx="4959504" cy="21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7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背景色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4463641" cy="8886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作用：设置元素的背景颜色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9B045F-D871-4BA3-86B1-DA076B61EECF}"/>
              </a:ext>
            </a:extLst>
          </p:cNvPr>
          <p:cNvGrpSpPr/>
          <p:nvPr/>
        </p:nvGrpSpPr>
        <p:grpSpPr>
          <a:xfrm>
            <a:off x="1334340" y="2919521"/>
            <a:ext cx="2801432" cy="736724"/>
            <a:chOff x="1313312" y="2562684"/>
            <a:chExt cx="2801432" cy="73672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13312" y="2562684"/>
              <a:ext cx="2801432" cy="73672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705BE1-AC1C-4008-A363-132AE1BD7329}"/>
                </a:ext>
              </a:extLst>
            </p:cNvPr>
            <p:cNvSpPr/>
            <p:nvPr/>
          </p:nvSpPr>
          <p:spPr>
            <a:xfrm>
              <a:off x="1331785" y="2586991"/>
              <a:ext cx="27829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颜色值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D06E98D-8F57-428D-89A4-5B538CB2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01" y="2106360"/>
            <a:ext cx="5974598" cy="24843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59D5CD8C-47E3-4D36-8E07-A9CAC17EE089}"/>
              </a:ext>
            </a:extLst>
          </p:cNvPr>
          <p:cNvSpPr txBox="1">
            <a:spLocks/>
          </p:cNvSpPr>
          <p:nvPr/>
        </p:nvSpPr>
        <p:spPr>
          <a:xfrm>
            <a:off x="838200" y="3974216"/>
            <a:ext cx="4463641" cy="225880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颜色值：</a:t>
            </a:r>
            <a:endParaRPr lang="en-US" altLang="zh-CN"/>
          </a:p>
          <a:p>
            <a:pPr marL="536575" lvl="1" indent="-176213">
              <a:buFontTx/>
              <a:buChar char="-"/>
            </a:pPr>
            <a:r>
              <a:rPr lang="zh-CN" altLang="en-US"/>
              <a:t>颜色名称</a:t>
            </a:r>
            <a:endParaRPr lang="en-US" altLang="zh-CN"/>
          </a:p>
          <a:p>
            <a:pPr marL="536575" lvl="1" indent="-176213">
              <a:buFontTx/>
              <a:buChar char="-"/>
            </a:pPr>
            <a:r>
              <a:rPr lang="zh-CN" altLang="en-US"/>
              <a:t>十六进制</a:t>
            </a:r>
            <a:r>
              <a:rPr lang="en-US" altLang="zh-CN"/>
              <a:t> </a:t>
            </a:r>
            <a:r>
              <a:rPr lang="zh-CN" altLang="en-US"/>
              <a:t>等方式</a:t>
            </a:r>
            <a:endParaRPr lang="en-US" altLang="zh-CN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7D751A5-6B36-4E16-8209-3DB1E958A7AA}"/>
              </a:ext>
            </a:extLst>
          </p:cNvPr>
          <p:cNvSpPr/>
          <p:nvPr/>
        </p:nvSpPr>
        <p:spPr>
          <a:xfrm>
            <a:off x="5379201" y="2776756"/>
            <a:ext cx="5974598" cy="7367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背景图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4975370" cy="17178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作用：设置元素的背景图片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场景：设置 </a:t>
            </a:r>
            <a:r>
              <a:rPr lang="en-US" altLang="zh-CN"/>
              <a:t>logo</a:t>
            </a:r>
            <a:r>
              <a:rPr lang="zh-CN" altLang="en-US"/>
              <a:t>、装饰性的小图标、大背景图等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特殊场景：元素中同时需要 文字和图片时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9B045F-D871-4BA3-86B1-DA076B61EECF}"/>
              </a:ext>
            </a:extLst>
          </p:cNvPr>
          <p:cNvGrpSpPr/>
          <p:nvPr/>
        </p:nvGrpSpPr>
        <p:grpSpPr>
          <a:xfrm>
            <a:off x="1349966" y="3825532"/>
            <a:ext cx="3069880" cy="855304"/>
            <a:chOff x="1313312" y="2562684"/>
            <a:chExt cx="2801432" cy="85530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13312" y="2562684"/>
              <a:ext cx="2801432" cy="73672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705BE1-AC1C-4008-A363-132AE1BD7329}"/>
                </a:ext>
              </a:extLst>
            </p:cNvPr>
            <p:cNvSpPr/>
            <p:nvPr/>
          </p:nvSpPr>
          <p:spPr>
            <a:xfrm>
              <a:off x="1331785" y="2586991"/>
              <a:ext cx="278295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background-image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url(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路径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)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B471106-49E9-4812-AD21-227A96A03D6D}"/>
              </a:ext>
            </a:extLst>
          </p:cNvPr>
          <p:cNvGrpSpPr/>
          <p:nvPr/>
        </p:nvGrpSpPr>
        <p:grpSpPr>
          <a:xfrm>
            <a:off x="1626921" y="5122680"/>
            <a:ext cx="2515969" cy="338554"/>
            <a:chOff x="2361982" y="4930521"/>
            <a:chExt cx="2515969" cy="33855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8895301-3939-4A11-B24C-713775BEEEFD}"/>
                </a:ext>
              </a:extLst>
            </p:cNvPr>
            <p:cNvSpPr/>
            <p:nvPr/>
          </p:nvSpPr>
          <p:spPr>
            <a:xfrm>
              <a:off x="2641441" y="4930521"/>
              <a:ext cx="22365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注意：路径不要加引号</a:t>
              </a:r>
            </a:p>
          </p:txBody>
        </p:sp>
        <p:sp>
          <p:nvSpPr>
            <p:cNvPr id="16" name="Shape 2401">
              <a:extLst>
                <a:ext uri="{FF2B5EF4-FFF2-40B4-BE49-F238E27FC236}">
                  <a16:creationId xmlns:a16="http://schemas.microsoft.com/office/drawing/2014/main" id="{94D8B806-0C31-4C48-BCC1-3C07FB1F966A}"/>
                </a:ext>
              </a:extLst>
            </p:cNvPr>
            <p:cNvSpPr/>
            <p:nvPr/>
          </p:nvSpPr>
          <p:spPr>
            <a:xfrm>
              <a:off x="2361982" y="4960068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E63E59B-6B86-4D0E-8FCC-3900C4FF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536" y="1989139"/>
            <a:ext cx="2062850" cy="28038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AAB066A-DA6C-42A1-A156-933BB0B8DD15}"/>
              </a:ext>
            </a:extLst>
          </p:cNvPr>
          <p:cNvSpPr/>
          <p:nvPr/>
        </p:nvSpPr>
        <p:spPr>
          <a:xfrm>
            <a:off x="5223710" y="1989139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  <a:latin typeface="Arial" panose="020B0604020202020204" pitchFamily="34" charset="0"/>
                <a:ea typeface="阿里巴巴普惠体" panose="00020600040101010101"/>
                <a:cs typeface="Arial" panose="020B0604020202020204" pitchFamily="34" charset="0"/>
              </a:rPr>
              <a:t>&lt;img&gt; </a:t>
            </a:r>
            <a:r>
              <a:rPr lang="zh-CN" altLang="en-US">
                <a:solidFill>
                  <a:srgbClr val="00B050"/>
                </a:solidFill>
                <a:ea typeface="阿里巴巴普惠体" panose="00020600040101010101"/>
              </a:rPr>
              <a:t>不香吗？</a:t>
            </a:r>
          </a:p>
        </p:txBody>
      </p:sp>
    </p:spTree>
    <p:extLst>
      <p:ext uri="{BB962C8B-B14F-4D97-AF65-F5344CB8AC3E}">
        <p14:creationId xmlns:p14="http://schemas.microsoft.com/office/powerpoint/2010/main" val="21549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背景平铺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542837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概念：当</a:t>
            </a:r>
            <a:r>
              <a:rPr lang="zh-CN" altLang="en-US">
                <a:solidFill>
                  <a:srgbClr val="C00000"/>
                </a:solidFill>
              </a:rPr>
              <a:t>背景图尺寸</a:t>
            </a:r>
            <a:r>
              <a:rPr lang="zh-CN" altLang="en-US" b="1"/>
              <a:t>小于</a:t>
            </a:r>
            <a:r>
              <a:rPr lang="zh-CN" altLang="en-US">
                <a:solidFill>
                  <a:srgbClr val="C00000"/>
                </a:solidFill>
              </a:rPr>
              <a:t>元素尺寸</a:t>
            </a:r>
            <a:r>
              <a:rPr lang="zh-CN" altLang="en-US"/>
              <a:t>时，需要特殊处理</a:t>
            </a:r>
            <a:endParaRPr lang="en-US" altLang="zh-CN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C237DDF-A429-447B-BD84-FC48710B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04" y="2038372"/>
            <a:ext cx="3598265" cy="15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11DF7B0-0D8E-4E70-9DA5-F50C4F35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40" y="1960433"/>
            <a:ext cx="4900424" cy="22332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背景平铺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542837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概念：当</a:t>
            </a:r>
            <a:r>
              <a:rPr lang="zh-CN" altLang="en-US" b="1"/>
              <a:t>背景图</a:t>
            </a:r>
            <a:r>
              <a:rPr lang="zh-CN" altLang="en-US"/>
              <a:t>尺寸</a:t>
            </a:r>
            <a:r>
              <a:rPr lang="zh-CN" altLang="en-US">
                <a:solidFill>
                  <a:srgbClr val="C00000"/>
                </a:solidFill>
              </a:rPr>
              <a:t>小于</a:t>
            </a:r>
            <a:r>
              <a:rPr lang="zh-CN" altLang="en-US" b="1"/>
              <a:t>元素</a:t>
            </a:r>
            <a:r>
              <a:rPr lang="zh-CN" altLang="en-US"/>
              <a:t>尺寸时，需要特殊处理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9B045F-D871-4BA3-86B1-DA076B61EECF}"/>
              </a:ext>
            </a:extLst>
          </p:cNvPr>
          <p:cNvGrpSpPr/>
          <p:nvPr/>
        </p:nvGrpSpPr>
        <p:grpSpPr>
          <a:xfrm>
            <a:off x="1308021" y="3362714"/>
            <a:ext cx="4685769" cy="855304"/>
            <a:chOff x="1313311" y="2562684"/>
            <a:chExt cx="4276018" cy="85530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13311" y="2562684"/>
              <a:ext cx="4276018" cy="830997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705BE1-AC1C-4008-A363-132AE1BD7329}"/>
                </a:ext>
              </a:extLst>
            </p:cNvPr>
            <p:cNvSpPr/>
            <p:nvPr/>
          </p:nvSpPr>
          <p:spPr>
            <a:xfrm>
              <a:off x="1331785" y="2586991"/>
              <a:ext cx="41696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background-image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url(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路径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)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background-repeat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no-repeat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4ECFF22-2251-4B21-9C92-60E11C140EC6}"/>
              </a:ext>
            </a:extLst>
          </p:cNvPr>
          <p:cNvSpPr/>
          <p:nvPr/>
        </p:nvSpPr>
        <p:spPr>
          <a:xfrm>
            <a:off x="6362904" y="2021594"/>
            <a:ext cx="3573711" cy="168946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895301-3939-4A11-B24C-713775BEEEFD}"/>
              </a:ext>
            </a:extLst>
          </p:cNvPr>
          <p:cNvSpPr/>
          <p:nvPr/>
        </p:nvSpPr>
        <p:spPr>
          <a:xfrm>
            <a:off x="1859393" y="2906489"/>
            <a:ext cx="2329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与 背景图属性 一起使用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4D5251C-E51E-49CB-86AB-8ED24CBE7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73" y="4359996"/>
            <a:ext cx="7345953" cy="1844037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E9AB77-07BB-466C-BB02-7CBE591AFAE5}"/>
              </a:ext>
            </a:extLst>
          </p:cNvPr>
          <p:cNvCxnSpPr/>
          <p:nvPr/>
        </p:nvCxnSpPr>
        <p:spPr>
          <a:xfrm>
            <a:off x="5117284" y="5058561"/>
            <a:ext cx="5620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4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背景尺寸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542837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概念：当背景图不平铺，可以直接</a:t>
            </a:r>
            <a:r>
              <a:rPr lang="zh-CN" altLang="en-US">
                <a:solidFill>
                  <a:srgbClr val="C00000"/>
                </a:solidFill>
              </a:rPr>
              <a:t>指定</a:t>
            </a:r>
            <a:r>
              <a:rPr lang="zh-CN" altLang="en-US"/>
              <a:t>背景图</a:t>
            </a:r>
            <a:r>
              <a:rPr lang="zh-CN" altLang="en-US" b="1"/>
              <a:t>尺寸</a:t>
            </a:r>
            <a:endParaRPr lang="en-US" altLang="zh-CN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A14CB6F-2BD2-4985-844C-8BC4AB6F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295" y="1989140"/>
            <a:ext cx="4907705" cy="216426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803B942-1BFA-4191-8072-899153FFB0DE}"/>
              </a:ext>
            </a:extLst>
          </p:cNvPr>
          <p:cNvSpPr/>
          <p:nvPr/>
        </p:nvSpPr>
        <p:spPr>
          <a:xfrm>
            <a:off x="6096000" y="1989140"/>
            <a:ext cx="5025005" cy="216426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87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背景尺寸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542837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概念：当背景图不平铺，可以直接</a:t>
            </a:r>
            <a:r>
              <a:rPr lang="zh-CN" altLang="en-US">
                <a:solidFill>
                  <a:srgbClr val="C00000"/>
                </a:solidFill>
              </a:rPr>
              <a:t>指定</a:t>
            </a:r>
            <a:r>
              <a:rPr lang="zh-CN" altLang="en-US"/>
              <a:t>背景图</a:t>
            </a:r>
            <a:r>
              <a:rPr lang="zh-CN" altLang="en-US" b="1"/>
              <a:t>尺寸</a:t>
            </a:r>
            <a:endParaRPr lang="en-US" altLang="zh-CN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A14CB6F-2BD2-4985-844C-8BC4AB6F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295" y="1989140"/>
            <a:ext cx="4907705" cy="2164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7FA5977-2B70-476B-BCC1-5C616DD38666}"/>
              </a:ext>
            </a:extLst>
          </p:cNvPr>
          <p:cNvSpPr/>
          <p:nvPr/>
        </p:nvSpPr>
        <p:spPr>
          <a:xfrm>
            <a:off x="6096000" y="1989140"/>
            <a:ext cx="5564698" cy="243402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759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背景尺寸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542837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概念：当背景图不平铺，可以直接</a:t>
            </a:r>
            <a:r>
              <a:rPr lang="zh-CN" altLang="en-US">
                <a:solidFill>
                  <a:srgbClr val="C00000"/>
                </a:solidFill>
              </a:rPr>
              <a:t>指定</a:t>
            </a:r>
            <a:r>
              <a:rPr lang="zh-CN" altLang="en-US"/>
              <a:t>背景图</a:t>
            </a:r>
            <a:r>
              <a:rPr lang="zh-CN" altLang="en-US" b="1"/>
              <a:t>尺寸</a:t>
            </a:r>
            <a:endParaRPr lang="en-US" altLang="zh-CN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A14CB6F-2BD2-4985-844C-8BC4AB6F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296" y="1989140"/>
            <a:ext cx="5519402" cy="2434023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803B942-1BFA-4191-8072-899153FFB0DE}"/>
              </a:ext>
            </a:extLst>
          </p:cNvPr>
          <p:cNvSpPr/>
          <p:nvPr/>
        </p:nvSpPr>
        <p:spPr>
          <a:xfrm>
            <a:off x="6096000" y="1989140"/>
            <a:ext cx="5564698" cy="243402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05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背景尺寸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542837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概念：当背景图不平铺，可以直接</a:t>
            </a:r>
            <a:r>
              <a:rPr lang="zh-CN" altLang="en-US">
                <a:solidFill>
                  <a:srgbClr val="C00000"/>
                </a:solidFill>
              </a:rPr>
              <a:t>指定</a:t>
            </a:r>
            <a:r>
              <a:rPr lang="zh-CN" altLang="en-US"/>
              <a:t>背景图</a:t>
            </a:r>
            <a:r>
              <a:rPr lang="zh-CN" altLang="en-US" b="1"/>
              <a:t>尺寸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9B045F-D871-4BA3-86B1-DA076B61EECF}"/>
              </a:ext>
            </a:extLst>
          </p:cNvPr>
          <p:cNvGrpSpPr/>
          <p:nvPr/>
        </p:nvGrpSpPr>
        <p:grpSpPr>
          <a:xfrm>
            <a:off x="1316410" y="2939762"/>
            <a:ext cx="4685769" cy="1039970"/>
            <a:chOff x="1313311" y="2562684"/>
            <a:chExt cx="4276018" cy="103997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13311" y="2562684"/>
              <a:ext cx="4276018" cy="101566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705BE1-AC1C-4008-A363-132AE1BD7329}"/>
                </a:ext>
              </a:extLst>
            </p:cNvPr>
            <p:cNvSpPr/>
            <p:nvPr/>
          </p:nvSpPr>
          <p:spPr>
            <a:xfrm>
              <a:off x="1331785" y="2586991"/>
              <a:ext cx="416964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background-image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url(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路径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)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background-repeat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no-repeat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background-size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cover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8895301-3939-4A11-B24C-713775BEEEFD}"/>
              </a:ext>
            </a:extLst>
          </p:cNvPr>
          <p:cNvSpPr/>
          <p:nvPr/>
        </p:nvSpPr>
        <p:spPr>
          <a:xfrm>
            <a:off x="1825837" y="2503338"/>
            <a:ext cx="4080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背景图一般设置为 不平铺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00498CA-6A0C-40A2-90DC-DFB8DC60388A}"/>
              </a:ext>
            </a:extLst>
          </p:cNvPr>
          <p:cNvCxnSpPr/>
          <p:nvPr/>
        </p:nvCxnSpPr>
        <p:spPr>
          <a:xfrm>
            <a:off x="3330429" y="3548543"/>
            <a:ext cx="956345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8ADDF8D-D2FC-4BEF-95F2-470F7B8720B6}"/>
              </a:ext>
            </a:extLst>
          </p:cNvPr>
          <p:cNvCxnSpPr>
            <a:cxnSpLocks/>
          </p:cNvCxnSpPr>
          <p:nvPr/>
        </p:nvCxnSpPr>
        <p:spPr>
          <a:xfrm>
            <a:off x="1603695" y="3768055"/>
            <a:ext cx="2104239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C909E776-095C-4CA9-BE86-A5E7432F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10" y="4564206"/>
            <a:ext cx="6279424" cy="18137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A117324-CCA9-4890-87F6-4CB2F6364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296" y="1989140"/>
            <a:ext cx="5519402" cy="243402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D0E5F76-8C95-4CF9-B9B2-BF49061FA06E}"/>
              </a:ext>
            </a:extLst>
          </p:cNvPr>
          <p:cNvSpPr/>
          <p:nvPr/>
        </p:nvSpPr>
        <p:spPr>
          <a:xfrm>
            <a:off x="6096000" y="1989140"/>
            <a:ext cx="5564698" cy="243402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417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31DB747-E62E-45A1-B439-4BDE9AF7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今日综合案例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66A2CC3-4E05-4C44-B514-BEAB067B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7689"/>
            <a:ext cx="5765800" cy="46029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DA14C1-AC2E-4EC9-B6E5-CA684E31F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51" y="2835564"/>
            <a:ext cx="8719953" cy="3579305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340281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B84707B-4EC6-4D69-B51B-B046ABD6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700" y="1725882"/>
            <a:ext cx="5381401" cy="24442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背景定位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40"/>
            <a:ext cx="4497198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作用：可以指定 </a:t>
            </a:r>
            <a:r>
              <a:rPr lang="zh-CN" altLang="en-US" b="1"/>
              <a:t>图片 </a:t>
            </a:r>
            <a:r>
              <a:rPr lang="zh-CN" altLang="en-US"/>
              <a:t>在 </a:t>
            </a:r>
            <a:r>
              <a:rPr lang="zh-CN" altLang="en-US" b="1"/>
              <a:t>元素背景 </a:t>
            </a:r>
            <a:r>
              <a:rPr lang="zh-CN" altLang="en-US"/>
              <a:t>中的位置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60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0B4D8D2-6A3C-4B6B-8B3E-1759C1E4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608" y="1713072"/>
            <a:ext cx="5381401" cy="24501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背景定位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40"/>
            <a:ext cx="4497198" cy="12549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作用：可以指定 </a:t>
            </a:r>
            <a:r>
              <a:rPr lang="zh-CN" altLang="en-US" b="1"/>
              <a:t>图片 </a:t>
            </a:r>
            <a:r>
              <a:rPr lang="zh-CN" altLang="en-US"/>
              <a:t>在 </a:t>
            </a:r>
            <a:r>
              <a:rPr lang="zh-CN" altLang="en-US" b="1"/>
              <a:t>背景 </a:t>
            </a:r>
            <a:r>
              <a:rPr lang="zh-CN" altLang="en-US"/>
              <a:t>中的位置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9B045F-D871-4BA3-86B1-DA076B61EECF}"/>
              </a:ext>
            </a:extLst>
          </p:cNvPr>
          <p:cNvGrpSpPr/>
          <p:nvPr/>
        </p:nvGrpSpPr>
        <p:grpSpPr>
          <a:xfrm>
            <a:off x="1308020" y="2874363"/>
            <a:ext cx="4685769" cy="855304"/>
            <a:chOff x="1313311" y="2562684"/>
            <a:chExt cx="4276018" cy="85530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13311" y="2562684"/>
              <a:ext cx="4276018" cy="830997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705BE1-AC1C-4008-A363-132AE1BD7329}"/>
                </a:ext>
              </a:extLst>
            </p:cNvPr>
            <p:cNvSpPr/>
            <p:nvPr/>
          </p:nvSpPr>
          <p:spPr>
            <a:xfrm>
              <a:off x="1331785" y="2586991"/>
              <a:ext cx="41696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background-image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url(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路径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)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background-position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100px 80px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4ECFF22-2251-4B21-9C92-60E11C140EC6}"/>
              </a:ext>
            </a:extLst>
          </p:cNvPr>
          <p:cNvSpPr/>
          <p:nvPr/>
        </p:nvSpPr>
        <p:spPr>
          <a:xfrm>
            <a:off x="7035312" y="2151549"/>
            <a:ext cx="4295163" cy="19126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895301-3939-4A11-B24C-713775BEEEFD}"/>
              </a:ext>
            </a:extLst>
          </p:cNvPr>
          <p:cNvSpPr/>
          <p:nvPr/>
        </p:nvSpPr>
        <p:spPr>
          <a:xfrm>
            <a:off x="1800670" y="2487407"/>
            <a:ext cx="2329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与 背景图属性 一起使用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E4C1CAC-35B6-4290-ABD4-1464B489BFF2}"/>
              </a:ext>
            </a:extLst>
          </p:cNvPr>
          <p:cNvCxnSpPr>
            <a:cxnSpLocks/>
          </p:cNvCxnSpPr>
          <p:nvPr/>
        </p:nvCxnSpPr>
        <p:spPr>
          <a:xfrm>
            <a:off x="1603694" y="3506207"/>
            <a:ext cx="292636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98496488-239E-4C2E-8205-860E7F1DA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20" y="3826471"/>
            <a:ext cx="5037257" cy="1097375"/>
          </a:xfrm>
          <a:prstGeom prst="rect">
            <a:avLst/>
          </a:prstGeom>
        </p:spPr>
      </p:pic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E7E7FEB4-8C00-443D-902F-95426946207C}"/>
              </a:ext>
            </a:extLst>
          </p:cNvPr>
          <p:cNvSpPr txBox="1">
            <a:spLocks/>
          </p:cNvSpPr>
          <p:nvPr/>
        </p:nvSpPr>
        <p:spPr>
          <a:xfrm>
            <a:off x="913513" y="5016417"/>
            <a:ext cx="5695424" cy="125499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</a:rPr>
              <a:t>方位词 注意：</a:t>
            </a:r>
            <a:endParaRPr lang="en-US" altLang="zh-CN" b="1">
              <a:solidFill>
                <a:srgbClr val="C00000"/>
              </a:solidFill>
            </a:endParaRPr>
          </a:p>
          <a:p>
            <a:pPr marL="536575" lvl="1" indent="-176213">
              <a:buFontTx/>
              <a:buChar char="-"/>
            </a:pPr>
            <a:r>
              <a:rPr lang="zh-CN" altLang="en-US" sz="1400"/>
              <a:t>如果 方位词 只设置一个，那另一个默认为</a:t>
            </a:r>
            <a:r>
              <a:rPr lang="en-US" altLang="zh-CN" sz="1400"/>
              <a:t>center</a:t>
            </a:r>
          </a:p>
          <a:p>
            <a:pPr marL="536575" lvl="1" indent="-176213">
              <a:buFontTx/>
              <a:buChar char="-"/>
            </a:pPr>
            <a:r>
              <a:rPr lang="zh-CN" altLang="en-US" sz="1400"/>
              <a:t>由于是方位词，所以 </a:t>
            </a:r>
            <a:r>
              <a:rPr lang="en-US" altLang="zh-CN" sz="1400"/>
              <a:t>p1,p2 </a:t>
            </a:r>
            <a:r>
              <a:rPr lang="zh-CN" altLang="en-US" sz="1400"/>
              <a:t>顺序无关</a:t>
            </a:r>
            <a:endParaRPr lang="en-US" altLang="zh-CN" sz="140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A9027F-30DC-49F6-82C6-9A0C2DD4089D}"/>
              </a:ext>
            </a:extLst>
          </p:cNvPr>
          <p:cNvSpPr/>
          <p:nvPr/>
        </p:nvSpPr>
        <p:spPr>
          <a:xfrm>
            <a:off x="5885662" y="458314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>
                <a:solidFill>
                  <a:srgbClr val="C00000"/>
                </a:solidFill>
                <a:ea typeface="阿里巴巴普惠体" panose="00020600040101010101"/>
              </a:rPr>
              <a:t>方位词</a:t>
            </a:r>
            <a:endParaRPr lang="zh-CN" altLang="en-US" sz="1400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09242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0B4D8D2-6A3C-4B6B-8B3E-1759C1E4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608" y="1713072"/>
            <a:ext cx="5381401" cy="24501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背景定位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40"/>
            <a:ext cx="4497198" cy="12549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作用：可以指定 </a:t>
            </a:r>
            <a:r>
              <a:rPr lang="zh-CN" altLang="en-US" b="1"/>
              <a:t>图片 </a:t>
            </a:r>
            <a:r>
              <a:rPr lang="zh-CN" altLang="en-US"/>
              <a:t>在 </a:t>
            </a:r>
            <a:r>
              <a:rPr lang="zh-CN" altLang="en-US" b="1"/>
              <a:t>背景 </a:t>
            </a:r>
            <a:r>
              <a:rPr lang="zh-CN" altLang="en-US"/>
              <a:t>中的位置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9B045F-D871-4BA3-86B1-DA076B61EECF}"/>
              </a:ext>
            </a:extLst>
          </p:cNvPr>
          <p:cNvGrpSpPr/>
          <p:nvPr/>
        </p:nvGrpSpPr>
        <p:grpSpPr>
          <a:xfrm>
            <a:off x="1308020" y="2874363"/>
            <a:ext cx="4685769" cy="1039970"/>
            <a:chOff x="1313311" y="2562684"/>
            <a:chExt cx="4276018" cy="103997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13311" y="2562684"/>
              <a:ext cx="4276018" cy="101566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705BE1-AC1C-4008-A363-132AE1BD7329}"/>
                </a:ext>
              </a:extLst>
            </p:cNvPr>
            <p:cNvSpPr/>
            <p:nvPr/>
          </p:nvSpPr>
          <p:spPr>
            <a:xfrm>
              <a:off x="1331785" y="2586991"/>
              <a:ext cx="416964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background-image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url(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路径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)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background-repeat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no-repeat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background-position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100px 80px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4ECFF22-2251-4B21-9C92-60E11C140EC6}"/>
              </a:ext>
            </a:extLst>
          </p:cNvPr>
          <p:cNvSpPr/>
          <p:nvPr/>
        </p:nvSpPr>
        <p:spPr>
          <a:xfrm>
            <a:off x="7035312" y="2151549"/>
            <a:ext cx="4295163" cy="191268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895301-3939-4A11-B24C-713775BEEEFD}"/>
              </a:ext>
            </a:extLst>
          </p:cNvPr>
          <p:cNvSpPr/>
          <p:nvPr/>
        </p:nvSpPr>
        <p:spPr>
          <a:xfrm>
            <a:off x="1800670" y="2487407"/>
            <a:ext cx="3448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与 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背景图属性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和 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平铺方式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一起使用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496488-239E-4C2E-8205-860E7F1DA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20" y="4103308"/>
            <a:ext cx="5037257" cy="1097375"/>
          </a:xfrm>
          <a:prstGeom prst="rect">
            <a:avLst/>
          </a:prstGeom>
        </p:spPr>
      </p:pic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E7E7FEB4-8C00-443D-902F-95426946207C}"/>
              </a:ext>
            </a:extLst>
          </p:cNvPr>
          <p:cNvSpPr txBox="1">
            <a:spLocks/>
          </p:cNvSpPr>
          <p:nvPr/>
        </p:nvSpPr>
        <p:spPr>
          <a:xfrm>
            <a:off x="913513" y="5326810"/>
            <a:ext cx="5695424" cy="125499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</a:rPr>
              <a:t>方位词 注意：</a:t>
            </a:r>
            <a:endParaRPr lang="en-US" altLang="zh-CN" b="1">
              <a:solidFill>
                <a:srgbClr val="C00000"/>
              </a:solidFill>
            </a:endParaRPr>
          </a:p>
          <a:p>
            <a:pPr marL="536575" lvl="1" indent="-176213">
              <a:buFontTx/>
              <a:buChar char="-"/>
            </a:pPr>
            <a:r>
              <a:rPr lang="zh-CN" altLang="en-US" sz="1400"/>
              <a:t>如果 方位词 只设置一个，那另一个默认为</a:t>
            </a:r>
            <a:r>
              <a:rPr lang="en-US" altLang="zh-CN" sz="1400"/>
              <a:t>center</a:t>
            </a:r>
          </a:p>
          <a:p>
            <a:pPr marL="536575" lvl="1" indent="-176213">
              <a:buFontTx/>
              <a:buChar char="-"/>
            </a:pPr>
            <a:r>
              <a:rPr lang="zh-CN" altLang="en-US" sz="1400"/>
              <a:t>由于是方位词，所以 </a:t>
            </a:r>
            <a:r>
              <a:rPr lang="en-US" altLang="zh-CN" sz="1400"/>
              <a:t>p1,p2 </a:t>
            </a:r>
            <a:r>
              <a:rPr lang="zh-CN" altLang="en-US" sz="1400"/>
              <a:t>顺序无关</a:t>
            </a:r>
            <a:endParaRPr lang="en-US" altLang="zh-CN" sz="140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3CBB6FE-245B-4634-92AA-BE22C2ECF721}"/>
              </a:ext>
            </a:extLst>
          </p:cNvPr>
          <p:cNvCxnSpPr>
            <a:cxnSpLocks/>
          </p:cNvCxnSpPr>
          <p:nvPr/>
        </p:nvCxnSpPr>
        <p:spPr>
          <a:xfrm>
            <a:off x="1603694" y="3489429"/>
            <a:ext cx="2725025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80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6.</a:t>
            </a:r>
            <a:r>
              <a:rPr lang="zh-CN" altLang="en-US"/>
              <a:t>背景附着（背景图固定）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40"/>
            <a:ext cx="4497198" cy="8882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作用：设置 背景图 是否 跟随滚动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13D445-81DC-45ED-9E16-10A079FDF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43" y="1853674"/>
            <a:ext cx="5006237" cy="184794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1EF36F9-6CD2-4DCD-82FE-923C3A9A644D}"/>
              </a:ext>
            </a:extLst>
          </p:cNvPr>
          <p:cNvGrpSpPr/>
          <p:nvPr/>
        </p:nvGrpSpPr>
        <p:grpSpPr>
          <a:xfrm>
            <a:off x="1308020" y="2874363"/>
            <a:ext cx="3641485" cy="855304"/>
            <a:chOff x="1313311" y="2562684"/>
            <a:chExt cx="4251295" cy="85530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424423-F08A-460D-98F6-0A2BE2FDC8BC}"/>
                </a:ext>
              </a:extLst>
            </p:cNvPr>
            <p:cNvSpPr/>
            <p:nvPr/>
          </p:nvSpPr>
          <p:spPr>
            <a:xfrm>
              <a:off x="1313311" y="2562684"/>
              <a:ext cx="4251295" cy="830997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53C2B5E-E4ED-4076-BFD2-20074A01C5F4}"/>
                </a:ext>
              </a:extLst>
            </p:cNvPr>
            <p:cNvSpPr/>
            <p:nvPr/>
          </p:nvSpPr>
          <p:spPr>
            <a:xfrm>
              <a:off x="1331785" y="2586991"/>
              <a:ext cx="41696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background-image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url(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路径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)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background-attachment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E796143-7CE0-4ABF-8643-E5C460DF3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97" y="3866523"/>
            <a:ext cx="6729917" cy="11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9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7.</a:t>
            </a:r>
            <a:r>
              <a:rPr lang="zh-CN" altLang="en-US"/>
              <a:t>复合语法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40"/>
            <a:ext cx="10394658" cy="32204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举例：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背景的相关属性比较多，这么多属性一个个设置太麻烦，我们可以一次性设置多个背景属性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85F7C0-E1AB-48CA-A758-CD71BDCB7C0A}"/>
              </a:ext>
            </a:extLst>
          </p:cNvPr>
          <p:cNvGrpSpPr/>
          <p:nvPr/>
        </p:nvGrpSpPr>
        <p:grpSpPr>
          <a:xfrm>
            <a:off x="1299630" y="2456472"/>
            <a:ext cx="4309145" cy="1042145"/>
            <a:chOff x="1299630" y="3001348"/>
            <a:chExt cx="4309145" cy="10421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424423-F08A-460D-98F6-0A2BE2FDC8BC}"/>
                </a:ext>
              </a:extLst>
            </p:cNvPr>
            <p:cNvSpPr/>
            <p:nvPr/>
          </p:nvSpPr>
          <p:spPr>
            <a:xfrm>
              <a:off x="1299631" y="3001348"/>
              <a:ext cx="4237103" cy="1042145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72CA23B-21CB-4426-A33A-FCFF51787FE6}"/>
                </a:ext>
              </a:extLst>
            </p:cNvPr>
            <p:cNvSpPr/>
            <p:nvPr/>
          </p:nvSpPr>
          <p:spPr>
            <a:xfrm>
              <a:off x="1299630" y="3045366"/>
              <a:ext cx="430914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background-image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url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(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./imgs/bg1.jpg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);</a:t>
              </a:r>
            </a:p>
            <a:p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background-repeat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no-repeat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background-position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right top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5D9834-D851-4363-9565-8832511DC413}"/>
              </a:ext>
            </a:extLst>
          </p:cNvPr>
          <p:cNvGrpSpPr/>
          <p:nvPr/>
        </p:nvGrpSpPr>
        <p:grpSpPr>
          <a:xfrm>
            <a:off x="1299630" y="4171806"/>
            <a:ext cx="6638857" cy="382009"/>
            <a:chOff x="1299630" y="4225616"/>
            <a:chExt cx="6638857" cy="38200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8E459C-C64C-491E-83E6-1CD24391CFCF}"/>
                </a:ext>
              </a:extLst>
            </p:cNvPr>
            <p:cNvSpPr/>
            <p:nvPr/>
          </p:nvSpPr>
          <p:spPr>
            <a:xfrm>
              <a:off x="1299631" y="4225616"/>
              <a:ext cx="6638856" cy="382009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D3BA7B7-F89F-462D-8725-1400146E639F}"/>
                </a:ext>
              </a:extLst>
            </p:cNvPr>
            <p:cNvSpPr/>
            <p:nvPr/>
          </p:nvSpPr>
          <p:spPr>
            <a:xfrm>
              <a:off x="1299630" y="4262731"/>
              <a:ext cx="66388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url(./imgs/bg1.jpg) no-repeat right top 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2582C35D-9FDC-449E-88FC-225F8B8BFFD9}"/>
              </a:ext>
            </a:extLst>
          </p:cNvPr>
          <p:cNvSpPr txBox="1">
            <a:spLocks/>
          </p:cNvSpPr>
          <p:nvPr/>
        </p:nvSpPr>
        <p:spPr>
          <a:xfrm>
            <a:off x="838200" y="4990889"/>
            <a:ext cx="6325997" cy="103928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</a:rPr>
              <a:t>注意：</a:t>
            </a:r>
          </a:p>
          <a:p>
            <a:pPr marL="536575" lvl="1" indent="-176213">
              <a:buFontTx/>
              <a:buChar char="-"/>
            </a:pPr>
            <a:r>
              <a:rPr lang="zh-CN" altLang="en-US" sz="1400"/>
              <a:t>多个属性间 </a:t>
            </a:r>
            <a:r>
              <a:rPr lang="zh-CN" altLang="en-US" sz="1400" b="1"/>
              <a:t>没有</a:t>
            </a:r>
            <a:r>
              <a:rPr lang="zh-CN" altLang="en-US" sz="1400"/>
              <a:t> 顺序限制</a:t>
            </a:r>
          </a:p>
          <a:p>
            <a:pPr marL="536575" lvl="1" indent="-176213">
              <a:buFontTx/>
              <a:buChar char="-"/>
            </a:pPr>
            <a:r>
              <a:rPr lang="zh-CN" altLang="en-US" sz="1400" b="1"/>
              <a:t>推荐顺序：</a:t>
            </a:r>
            <a:r>
              <a:rPr lang="zh-CN" altLang="en-US" sz="1400">
                <a:solidFill>
                  <a:srgbClr val="C00000"/>
                </a:solidFill>
              </a:rPr>
              <a:t>背景颜色 图片</a:t>
            </a:r>
            <a:r>
              <a:rPr lang="en-US" altLang="zh-CN" sz="1400">
                <a:solidFill>
                  <a:srgbClr val="C00000"/>
                </a:solidFill>
              </a:rPr>
              <a:t>url</a:t>
            </a:r>
            <a:r>
              <a:rPr lang="zh-CN" altLang="en-US" sz="1400">
                <a:solidFill>
                  <a:srgbClr val="C00000"/>
                </a:solidFill>
              </a:rPr>
              <a:t> 背景平铺 背景图滚动 背景图片位置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B4EB14-B8D2-4F79-BCB7-34AD59F9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284" y="1704139"/>
            <a:ext cx="3359025" cy="1828389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E91DFDD-C265-42DA-B6E3-6D2963F9E77E}"/>
              </a:ext>
            </a:extLst>
          </p:cNvPr>
          <p:cNvCxnSpPr/>
          <p:nvPr/>
        </p:nvCxnSpPr>
        <p:spPr>
          <a:xfrm>
            <a:off x="1400961" y="4491531"/>
            <a:ext cx="633368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4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目标：熟练掌握背景相关属性的使用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7DB0F-1336-42F8-B4BD-65CBBE46EF90}"/>
              </a:ext>
            </a:extLst>
          </p:cNvPr>
          <p:cNvSpPr/>
          <p:nvPr/>
        </p:nvSpPr>
        <p:spPr>
          <a:xfrm>
            <a:off x="838200" y="1685063"/>
            <a:ext cx="7525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背景属性可以设置 背景颜色、背景图片、背景平铺、背景图片位置、背景图像固定 等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FD0DCA5D-4AD1-4211-885F-DE86A3740E89}"/>
              </a:ext>
            </a:extLst>
          </p:cNvPr>
          <p:cNvSpPr txBox="1">
            <a:spLocks/>
          </p:cNvSpPr>
          <p:nvPr/>
        </p:nvSpPr>
        <p:spPr>
          <a:xfrm>
            <a:off x="838200" y="4984724"/>
            <a:ext cx="3381462" cy="56878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  <a:tabLst>
                <a:tab pos="92075" algn="l"/>
              </a:tabLst>
            </a:pPr>
            <a:r>
              <a:rPr lang="zh-CN" altLang="en-US"/>
              <a:t>背景尺寸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background-size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DD0464-E2C7-462F-A52D-6BCB1978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20" y="2195437"/>
            <a:ext cx="8062659" cy="2697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A25AC7-CFE7-4C47-99B1-04649516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20" y="5399823"/>
            <a:ext cx="4437776" cy="12817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32CE1C-3A38-4ADA-8750-B21A4315A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7" y="5172937"/>
            <a:ext cx="2508507" cy="11020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EB1B1CE-8A20-42C0-B8E3-678AD17F06F7}"/>
              </a:ext>
            </a:extLst>
          </p:cNvPr>
          <p:cNvSpPr/>
          <p:nvPr/>
        </p:nvSpPr>
        <p:spPr>
          <a:xfrm>
            <a:off x="5887149" y="5137693"/>
            <a:ext cx="2803846" cy="149910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BC50BF0-DE99-491F-B627-9BC5532F1400}"/>
              </a:ext>
            </a:extLst>
          </p:cNvPr>
          <p:cNvCxnSpPr/>
          <p:nvPr/>
        </p:nvCxnSpPr>
        <p:spPr>
          <a:xfrm>
            <a:off x="1023457" y="6375633"/>
            <a:ext cx="40602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目标：熟练掌握背景相关属性的使用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7DB0F-1336-42F8-B4BD-65CBBE46EF90}"/>
              </a:ext>
            </a:extLst>
          </p:cNvPr>
          <p:cNvSpPr/>
          <p:nvPr/>
        </p:nvSpPr>
        <p:spPr>
          <a:xfrm>
            <a:off x="838200" y="1685063"/>
            <a:ext cx="7525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背景属性可以设置 背景颜色、背景图片、背景平铺、背景图片位置、背景图像固定 等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FD0DCA5D-4AD1-4211-885F-DE86A3740E89}"/>
              </a:ext>
            </a:extLst>
          </p:cNvPr>
          <p:cNvSpPr txBox="1">
            <a:spLocks/>
          </p:cNvSpPr>
          <p:nvPr/>
        </p:nvSpPr>
        <p:spPr>
          <a:xfrm>
            <a:off x="838200" y="4984724"/>
            <a:ext cx="3381462" cy="56878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  <a:tabLst>
                <a:tab pos="92075" algn="l"/>
              </a:tabLst>
            </a:pPr>
            <a:r>
              <a:rPr lang="zh-CN" altLang="en-US"/>
              <a:t>背景尺寸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background-size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DD0464-E2C7-462F-A52D-6BCB1978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20" y="2195437"/>
            <a:ext cx="8062659" cy="2697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A25AC7-CFE7-4C47-99B1-04649516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20" y="5399823"/>
            <a:ext cx="4437776" cy="12817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32CE1C-3A38-4ADA-8750-B21A4315A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7" y="5172937"/>
            <a:ext cx="3265242" cy="14344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EB1B1CE-8A20-42C0-B8E3-678AD17F06F7}"/>
              </a:ext>
            </a:extLst>
          </p:cNvPr>
          <p:cNvSpPr/>
          <p:nvPr/>
        </p:nvSpPr>
        <p:spPr>
          <a:xfrm>
            <a:off x="5887149" y="5137693"/>
            <a:ext cx="2803846" cy="149910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9920669-CB0D-4527-AE53-7ADF0B9AD67C}"/>
              </a:ext>
            </a:extLst>
          </p:cNvPr>
          <p:cNvCxnSpPr/>
          <p:nvPr/>
        </p:nvCxnSpPr>
        <p:spPr>
          <a:xfrm>
            <a:off x="1023457" y="6375633"/>
            <a:ext cx="40602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990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目标：熟练掌握背景相关属性的使用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7DB0F-1336-42F8-B4BD-65CBBE46EF90}"/>
              </a:ext>
            </a:extLst>
          </p:cNvPr>
          <p:cNvSpPr/>
          <p:nvPr/>
        </p:nvSpPr>
        <p:spPr>
          <a:xfrm>
            <a:off x="838200" y="1685063"/>
            <a:ext cx="7525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背景属性可以设置 背景颜色、背景图片、背景平铺、背景图片位置、背景图像固定 等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FD0DCA5D-4AD1-4211-885F-DE86A3740E89}"/>
              </a:ext>
            </a:extLst>
          </p:cNvPr>
          <p:cNvSpPr txBox="1">
            <a:spLocks/>
          </p:cNvSpPr>
          <p:nvPr/>
        </p:nvSpPr>
        <p:spPr>
          <a:xfrm>
            <a:off x="838200" y="4984724"/>
            <a:ext cx="3381462" cy="56878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  <a:tabLst>
                <a:tab pos="92075" algn="l"/>
              </a:tabLst>
            </a:pPr>
            <a:r>
              <a:rPr lang="zh-CN" altLang="en-US"/>
              <a:t>背景尺寸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background-size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DD0464-E2C7-462F-A52D-6BCB1978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20" y="2195437"/>
            <a:ext cx="8062659" cy="2697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A25AC7-CFE7-4C47-99B1-04649516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20" y="5399823"/>
            <a:ext cx="4437776" cy="12817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0A3E01-AADB-45A1-B959-B0C581021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7" y="5172937"/>
            <a:ext cx="2508507" cy="11020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F5D98EE-A14C-4040-ACFE-78C427DF7D69}"/>
              </a:ext>
            </a:extLst>
          </p:cNvPr>
          <p:cNvSpPr/>
          <p:nvPr/>
        </p:nvSpPr>
        <p:spPr>
          <a:xfrm>
            <a:off x="5887149" y="5137693"/>
            <a:ext cx="2803846" cy="149910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9B52A71-F9CB-45CF-B24E-A443EE56EFA5}"/>
              </a:ext>
            </a:extLst>
          </p:cNvPr>
          <p:cNvCxnSpPr/>
          <p:nvPr/>
        </p:nvCxnSpPr>
        <p:spPr>
          <a:xfrm>
            <a:off x="1023457" y="6636798"/>
            <a:ext cx="40602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1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背景色与背景图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目标：熟练掌握背景相关属性的使用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B7DB0F-1336-42F8-B4BD-65CBBE46EF90}"/>
              </a:ext>
            </a:extLst>
          </p:cNvPr>
          <p:cNvSpPr/>
          <p:nvPr/>
        </p:nvSpPr>
        <p:spPr>
          <a:xfrm>
            <a:off x="838200" y="1685063"/>
            <a:ext cx="7525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背景属性可以设置 背景颜色、背景图片、背景平铺、背景图片位置、背景图像固定 等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FD0DCA5D-4AD1-4211-885F-DE86A3740E89}"/>
              </a:ext>
            </a:extLst>
          </p:cNvPr>
          <p:cNvSpPr txBox="1">
            <a:spLocks/>
          </p:cNvSpPr>
          <p:nvPr/>
        </p:nvSpPr>
        <p:spPr>
          <a:xfrm>
            <a:off x="838200" y="4984724"/>
            <a:ext cx="3381462" cy="56878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  <a:tabLst>
                <a:tab pos="92075" algn="l"/>
              </a:tabLst>
            </a:pPr>
            <a:r>
              <a:rPr lang="zh-CN" altLang="en-US"/>
              <a:t>背景尺寸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background-size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DD0464-E2C7-462F-A52D-6BCB1978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20" y="2195437"/>
            <a:ext cx="8062659" cy="2697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A25AC7-CFE7-4C47-99B1-04649516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20" y="5399823"/>
            <a:ext cx="4437776" cy="12817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0A3E01-AADB-45A1-B959-B0C581021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6" y="5172936"/>
            <a:ext cx="2775845" cy="14482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F5D98EE-A14C-4040-ACFE-78C427DF7D69}"/>
              </a:ext>
            </a:extLst>
          </p:cNvPr>
          <p:cNvSpPr/>
          <p:nvPr/>
        </p:nvSpPr>
        <p:spPr>
          <a:xfrm>
            <a:off x="5887149" y="5137693"/>
            <a:ext cx="2803846" cy="149910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E85DC46-2D91-4883-B64C-58A8392EC71A}"/>
              </a:ext>
            </a:extLst>
          </p:cNvPr>
          <p:cNvCxnSpPr/>
          <p:nvPr/>
        </p:nvCxnSpPr>
        <p:spPr>
          <a:xfrm>
            <a:off x="1023457" y="6636798"/>
            <a:ext cx="40602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175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字体</a:t>
            </a:r>
            <a:endParaRPr lang="en-US" altLang="zh-CN"/>
          </a:p>
          <a:p>
            <a:r>
              <a:rPr lang="zh-CN" altLang="en-US"/>
              <a:t>背景色与背景图</a:t>
            </a:r>
            <a:endParaRPr lang="en-US" altLang="zh-CN"/>
          </a:p>
          <a:p>
            <a:r>
              <a:rPr lang="zh-CN" altLang="en-US" b="1">
                <a:solidFill>
                  <a:srgbClr val="C00000"/>
                </a:solidFill>
              </a:rPr>
              <a:t>背景图属性进阶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CSS </a:t>
            </a:r>
            <a:r>
              <a:rPr lang="zh-CN" altLang="en-US"/>
              <a:t>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705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8190" y="1830980"/>
            <a:ext cx="3982227" cy="3461456"/>
          </a:xfrm>
        </p:spPr>
        <p:txBody>
          <a:bodyPr/>
          <a:lstStyle/>
          <a:p>
            <a:r>
              <a:rPr lang="zh-CN" altLang="en-US"/>
              <a:t>字体</a:t>
            </a:r>
            <a:endParaRPr lang="en-US" altLang="zh-CN"/>
          </a:p>
          <a:p>
            <a:r>
              <a:rPr lang="zh-CN" altLang="en-US"/>
              <a:t>背景色与背景图</a:t>
            </a:r>
            <a:endParaRPr lang="en-US" altLang="zh-CN"/>
          </a:p>
          <a:p>
            <a:r>
              <a:rPr lang="zh-CN" altLang="en-US"/>
              <a:t>背景图属性进阶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879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背景图属性进阶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zh-CN" altLang="en-US"/>
              <a:t>精灵图</a:t>
            </a:r>
            <a:endParaRPr lang="en-US" altLang="zh-CN"/>
          </a:p>
        </p:txBody>
      </p:sp>
      <p:sp>
        <p:nvSpPr>
          <p:cNvPr id="19" name="内容占位符 5">
            <a:extLst>
              <a:ext uri="{FF2B5EF4-FFF2-40B4-BE49-F238E27FC236}">
                <a16:creationId xmlns:a16="http://schemas.microsoft.com/office/drawing/2014/main" id="{6BF1CB78-1964-4529-8C10-1E59BAFC4BF2}"/>
              </a:ext>
            </a:extLst>
          </p:cNvPr>
          <p:cNvSpPr>
            <a:spLocks noGrp="1"/>
          </p:cNvSpPr>
          <p:nvPr/>
        </p:nvSpPr>
        <p:spPr>
          <a:xfrm>
            <a:off x="838200" y="1616140"/>
            <a:ext cx="5134761" cy="85022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00">
                <a:ea typeface="阿里巴巴普惠体" panose="00020600040101010101"/>
                <a:sym typeface="+mn-ea"/>
              </a:rPr>
              <a:t>概念：</a:t>
            </a:r>
            <a:r>
              <a:rPr lang="zh-CN" altLang="en-US" sz="1900" b="1">
                <a:ea typeface="阿里巴巴普惠体" panose="00020600040101010101"/>
                <a:sym typeface="+mn-ea"/>
              </a:rPr>
              <a:t>精灵图</a:t>
            </a:r>
            <a:r>
              <a:rPr lang="en-US" altLang="zh-CN" sz="1900">
                <a:ea typeface="阿里巴巴普惠体" panose="00020600040101010101"/>
                <a:sym typeface="+mn-ea"/>
              </a:rPr>
              <a:t>(</a:t>
            </a:r>
            <a:r>
              <a:rPr lang="zh-CN" altLang="en-US" sz="1900">
                <a:ea typeface="阿里巴巴普惠体" panose="00020600040101010101"/>
                <a:sym typeface="+mn-ea"/>
              </a:rPr>
              <a:t>雪碧图</a:t>
            </a:r>
            <a:r>
              <a:rPr lang="en-US" altLang="zh-CN" sz="1900">
                <a:ea typeface="阿里巴巴普惠体" panose="00020600040101010101"/>
                <a:sym typeface="+mn-ea"/>
              </a:rPr>
              <a:t>)</a:t>
            </a:r>
            <a:r>
              <a:rPr lang="zh-CN" altLang="en-US" sz="1900">
                <a:ea typeface="阿里巴巴普惠体" panose="00020600040101010101"/>
                <a:sym typeface="+mn-ea"/>
              </a:rPr>
              <a:t>是一种包含</a:t>
            </a:r>
            <a:r>
              <a:rPr lang="zh-CN" altLang="en-US" sz="19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若干小图片</a:t>
            </a:r>
            <a:r>
              <a:rPr lang="zh-CN" altLang="en-US" sz="1900">
                <a:ea typeface="阿里巴巴普惠体" panose="00020600040101010101"/>
                <a:sym typeface="+mn-ea"/>
              </a:rPr>
              <a:t>的</a:t>
            </a:r>
            <a:r>
              <a:rPr lang="zh-CN" altLang="en-US" sz="19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大图片</a:t>
            </a:r>
            <a:endParaRPr lang="en-US" altLang="zh-CN" sz="19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r>
              <a:rPr lang="zh-CN" altLang="en-US" sz="19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好处：减少网络请求次数（后面细讲）</a:t>
            </a:r>
            <a:endParaRPr lang="en-US" altLang="zh-CN" sz="1900" b="1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4F2385-B1C7-457E-B553-2D62A4DC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90" y="2550925"/>
            <a:ext cx="10453382" cy="37131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49AECDF-04B7-4866-9DBB-519D7FB8AE30}"/>
              </a:ext>
            </a:extLst>
          </p:cNvPr>
          <p:cNvSpPr/>
          <p:nvPr/>
        </p:nvSpPr>
        <p:spPr>
          <a:xfrm>
            <a:off x="10159069" y="2909464"/>
            <a:ext cx="662730" cy="36473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833B6D-8818-4C00-A1CC-8F5465248D7B}"/>
              </a:ext>
            </a:extLst>
          </p:cNvPr>
          <p:cNvSpPr/>
          <p:nvPr/>
        </p:nvSpPr>
        <p:spPr>
          <a:xfrm>
            <a:off x="10922466" y="4974554"/>
            <a:ext cx="243281" cy="110995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38BEF0-D429-44F1-B5DF-39122512B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29" y="838542"/>
            <a:ext cx="1524773" cy="15476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B25092-FA79-4D70-839A-28CE3CE8F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6256" y="564339"/>
            <a:ext cx="352425" cy="57816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EE9CE30-D863-4842-87BF-4E04F6A6442D}"/>
              </a:ext>
            </a:extLst>
          </p:cNvPr>
          <p:cNvSpPr/>
          <p:nvPr/>
        </p:nvSpPr>
        <p:spPr>
          <a:xfrm>
            <a:off x="10863744" y="1344675"/>
            <a:ext cx="847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精灵图</a:t>
            </a:r>
            <a:endParaRPr lang="zh-CN" altLang="en-US" sz="14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34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背景图属性进阶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zh-CN" altLang="en-US"/>
              <a:t>精灵图</a:t>
            </a:r>
            <a:endParaRPr lang="en-US" altLang="zh-CN"/>
          </a:p>
        </p:txBody>
      </p:sp>
      <p:sp>
        <p:nvSpPr>
          <p:cNvPr id="19" name="内容占位符 5">
            <a:extLst>
              <a:ext uri="{FF2B5EF4-FFF2-40B4-BE49-F238E27FC236}">
                <a16:creationId xmlns:a16="http://schemas.microsoft.com/office/drawing/2014/main" id="{6BF1CB78-1964-4529-8C10-1E59BAFC4BF2}"/>
              </a:ext>
            </a:extLst>
          </p:cNvPr>
          <p:cNvSpPr>
            <a:spLocks noGrp="1"/>
          </p:cNvSpPr>
          <p:nvPr/>
        </p:nvSpPr>
        <p:spPr>
          <a:xfrm>
            <a:off x="838201" y="1616140"/>
            <a:ext cx="4807590" cy="19072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ea typeface="阿里巴巴普惠体" panose="00020600040101010101"/>
                <a:sym typeface="+mn-ea"/>
              </a:rPr>
              <a:t>案例：使用精灵图显示 星星 和 邮件 图片</a:t>
            </a:r>
            <a:endParaRPr lang="en-US" altLang="zh-CN" sz="1600">
              <a:ea typeface="阿里巴巴普惠体" panose="00020600040101010101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7D8FF0-E949-4A97-915D-862F17CC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657" y="1702585"/>
            <a:ext cx="619343" cy="3134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2BD4FB-BFE9-4BEF-B760-B76CF672B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27" y="1023267"/>
            <a:ext cx="320068" cy="3574090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310854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背景图属性进阶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zh-CN" altLang="en-US"/>
              <a:t>精灵图</a:t>
            </a:r>
            <a:endParaRPr lang="en-US" altLang="zh-CN"/>
          </a:p>
        </p:txBody>
      </p:sp>
      <p:sp>
        <p:nvSpPr>
          <p:cNvPr id="19" name="内容占位符 5">
            <a:extLst>
              <a:ext uri="{FF2B5EF4-FFF2-40B4-BE49-F238E27FC236}">
                <a16:creationId xmlns:a16="http://schemas.microsoft.com/office/drawing/2014/main" id="{6BF1CB78-1964-4529-8C10-1E59BAFC4BF2}"/>
              </a:ext>
            </a:extLst>
          </p:cNvPr>
          <p:cNvSpPr>
            <a:spLocks noGrp="1"/>
          </p:cNvSpPr>
          <p:nvPr/>
        </p:nvSpPr>
        <p:spPr>
          <a:xfrm>
            <a:off x="838201" y="1616140"/>
            <a:ext cx="4807590" cy="19072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ea typeface="阿里巴巴普惠体" panose="00020600040101010101"/>
                <a:sym typeface="+mn-ea"/>
              </a:rPr>
              <a:t>案例：使用精灵图显示 星星 和 邮件 图片</a:t>
            </a:r>
            <a:endParaRPr lang="en-US" altLang="zh-CN" sz="1600">
              <a:ea typeface="阿里巴巴普惠体" panose="00020600040101010101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使用步骤：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pPr marL="536575" lvl="1" indent="-176213"/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设置容器元素的 合适宽高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endParaRPr lang="zh-CN" altLang="en-US" sz="1400" dirty="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A4636B-A1F5-4D5B-87A1-B7D23BD0DC5E}"/>
              </a:ext>
            </a:extLst>
          </p:cNvPr>
          <p:cNvSpPr/>
          <p:nvPr/>
        </p:nvSpPr>
        <p:spPr>
          <a:xfrm>
            <a:off x="6459523" y="2569758"/>
            <a:ext cx="536895" cy="49879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791685-72B5-4842-B01D-C5B69C7D45F6}"/>
              </a:ext>
            </a:extLst>
          </p:cNvPr>
          <p:cNvSpPr/>
          <p:nvPr/>
        </p:nvSpPr>
        <p:spPr>
          <a:xfrm>
            <a:off x="7105475" y="2576050"/>
            <a:ext cx="536895" cy="49879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94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背景图属性进阶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zh-CN" altLang="en-US"/>
              <a:t>精灵图</a:t>
            </a:r>
            <a:endParaRPr lang="en-US" altLang="zh-CN"/>
          </a:p>
        </p:txBody>
      </p:sp>
      <p:sp>
        <p:nvSpPr>
          <p:cNvPr id="19" name="内容占位符 5">
            <a:extLst>
              <a:ext uri="{FF2B5EF4-FFF2-40B4-BE49-F238E27FC236}">
                <a16:creationId xmlns:a16="http://schemas.microsoft.com/office/drawing/2014/main" id="{6BF1CB78-1964-4529-8C10-1E59BAFC4BF2}"/>
              </a:ext>
            </a:extLst>
          </p:cNvPr>
          <p:cNvSpPr>
            <a:spLocks noGrp="1"/>
          </p:cNvSpPr>
          <p:nvPr/>
        </p:nvSpPr>
        <p:spPr>
          <a:xfrm>
            <a:off x="838201" y="1616140"/>
            <a:ext cx="4807590" cy="19072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ea typeface="阿里巴巴普惠体" panose="00020600040101010101"/>
                <a:sym typeface="+mn-ea"/>
              </a:rPr>
              <a:t>案例：使用精灵图显示 星星 和 邮件 图片</a:t>
            </a:r>
            <a:endParaRPr lang="en-US" altLang="zh-CN" sz="1600">
              <a:ea typeface="阿里巴巴普惠体" panose="00020600040101010101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使用步骤：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pPr marL="536575" lvl="1" indent="-176213"/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设置容器元素的 合适宽高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pPr marL="536575" lvl="1" indent="-176213"/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设置容器元素的 背景图为 精灵图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94FC0C-21CC-4FC8-8DB5-76B8C781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66" y="2617917"/>
            <a:ext cx="480513" cy="2818150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8D6161-580D-43FF-9DCC-7DE45266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927" y="2617916"/>
            <a:ext cx="480513" cy="281815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5DAF7E1-4F56-497C-8980-8149DC7B8DA4}"/>
              </a:ext>
            </a:extLst>
          </p:cNvPr>
          <p:cNvSpPr/>
          <p:nvPr/>
        </p:nvSpPr>
        <p:spPr>
          <a:xfrm>
            <a:off x="6459523" y="2569758"/>
            <a:ext cx="536895" cy="49879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30EA56F-7752-459E-862E-F1416BDAFCBD}"/>
              </a:ext>
            </a:extLst>
          </p:cNvPr>
          <p:cNvSpPr/>
          <p:nvPr/>
        </p:nvSpPr>
        <p:spPr>
          <a:xfrm>
            <a:off x="7105475" y="2576050"/>
            <a:ext cx="536895" cy="49879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71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背景图属性进阶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zh-CN" altLang="en-US"/>
              <a:t>精灵图</a:t>
            </a:r>
            <a:endParaRPr lang="en-US" altLang="zh-CN"/>
          </a:p>
        </p:txBody>
      </p:sp>
      <p:sp>
        <p:nvSpPr>
          <p:cNvPr id="19" name="内容占位符 5">
            <a:extLst>
              <a:ext uri="{FF2B5EF4-FFF2-40B4-BE49-F238E27FC236}">
                <a16:creationId xmlns:a16="http://schemas.microsoft.com/office/drawing/2014/main" id="{6BF1CB78-1964-4529-8C10-1E59BAFC4BF2}"/>
              </a:ext>
            </a:extLst>
          </p:cNvPr>
          <p:cNvSpPr>
            <a:spLocks noGrp="1"/>
          </p:cNvSpPr>
          <p:nvPr/>
        </p:nvSpPr>
        <p:spPr>
          <a:xfrm>
            <a:off x="838201" y="1616140"/>
            <a:ext cx="4807590" cy="19072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ea typeface="阿里巴巴普惠体" panose="00020600040101010101"/>
                <a:sym typeface="+mn-ea"/>
              </a:rPr>
              <a:t>案例：使用精灵图显示 星星 和 邮件 图片</a:t>
            </a:r>
            <a:endParaRPr lang="en-US" altLang="zh-CN" sz="1600">
              <a:ea typeface="阿里巴巴普惠体" panose="00020600040101010101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使用步骤：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pPr marL="536575" lvl="1" indent="-176213"/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设置容器元素的 合适宽高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pPr marL="536575" lvl="1" indent="-176213"/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设置容器元素的 背景图为 精灵图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pPr marL="536575" lvl="1" indent="-176213"/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设置容器元素的 背景图位置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x , y</a:t>
            </a:r>
          </a:p>
          <a:p>
            <a:endParaRPr lang="zh-CN" altLang="en-US" sz="1400" dirty="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B10A626-0F72-4261-B1B6-E7E6B739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66" y="2617917"/>
            <a:ext cx="480513" cy="2818150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B4A55A7-4EC5-4F3A-AD1D-41B82196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927" y="2617916"/>
            <a:ext cx="480513" cy="281815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D6E9C01C-A2C8-47D3-9089-1558972295BC}"/>
              </a:ext>
            </a:extLst>
          </p:cNvPr>
          <p:cNvSpPr/>
          <p:nvPr/>
        </p:nvSpPr>
        <p:spPr>
          <a:xfrm>
            <a:off x="6459523" y="2569758"/>
            <a:ext cx="536895" cy="49879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9D3F1E5-52EC-4AB2-945F-D7A69B74A5B5}"/>
              </a:ext>
            </a:extLst>
          </p:cNvPr>
          <p:cNvSpPr/>
          <p:nvPr/>
        </p:nvSpPr>
        <p:spPr>
          <a:xfrm>
            <a:off x="7105475" y="2576050"/>
            <a:ext cx="536895" cy="49879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21D553-A21A-4B57-870D-A8A704CB5BE0}"/>
              </a:ext>
            </a:extLst>
          </p:cNvPr>
          <p:cNvSpPr/>
          <p:nvPr/>
        </p:nvSpPr>
        <p:spPr>
          <a:xfrm>
            <a:off x="838200" y="3449292"/>
            <a:ext cx="3922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背景图位置 技巧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       X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轴 正数往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右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，负数往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左</a:t>
            </a:r>
            <a:endParaRPr lang="en-US" altLang="zh-CN" sz="1600" b="1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       Y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轴 正数往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下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，负数往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上</a:t>
            </a:r>
            <a:endParaRPr lang="zh-CN" altLang="en-US" sz="1600" b="1">
              <a:ea typeface="阿里巴巴普惠体" panose="00020600040101010101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DF9FD4-20E0-4ECA-B600-2FEB06964CD0}"/>
              </a:ext>
            </a:extLst>
          </p:cNvPr>
          <p:cNvSpPr/>
          <p:nvPr/>
        </p:nvSpPr>
        <p:spPr>
          <a:xfrm>
            <a:off x="5640165" y="1553903"/>
            <a:ext cx="8579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  <a:latin typeface="Arial" panose="020B0604020202020204" pitchFamily="34" charset="0"/>
                <a:ea typeface="阿里巴巴普惠体" panose="00020600040101010101"/>
                <a:cs typeface="Arial" panose="020B0604020202020204" pitchFamily="34" charset="0"/>
                <a:sym typeface="+mn-ea"/>
              </a:rPr>
              <a:t>x:2px</a:t>
            </a:r>
          </a:p>
          <a:p>
            <a:r>
              <a:rPr lang="en-US" altLang="zh-CN" sz="1600">
                <a:solidFill>
                  <a:srgbClr val="C00000"/>
                </a:solidFill>
                <a:latin typeface="Arial" panose="020B0604020202020204" pitchFamily="34" charset="0"/>
                <a:ea typeface="阿里巴巴普惠体" panose="00020600040101010101"/>
                <a:cs typeface="Arial" panose="020B0604020202020204" pitchFamily="34" charset="0"/>
                <a:sym typeface="+mn-ea"/>
              </a:rPr>
              <a:t>y:-95px</a:t>
            </a:r>
            <a:endParaRPr lang="zh-CN" altLang="en-US" sz="1600">
              <a:latin typeface="Arial" panose="020B0604020202020204" pitchFamily="34" charset="0"/>
              <a:ea typeface="阿里巴巴普惠体" panose="00020600040101010101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6C5B72-4C9B-486B-BDBB-A5A68891FFDC}"/>
              </a:ext>
            </a:extLst>
          </p:cNvPr>
          <p:cNvSpPr/>
          <p:nvPr/>
        </p:nvSpPr>
        <p:spPr>
          <a:xfrm>
            <a:off x="7820784" y="1548092"/>
            <a:ext cx="971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  <a:latin typeface="Arial" panose="020B0604020202020204" pitchFamily="34" charset="0"/>
                <a:ea typeface="阿里巴巴普惠体" panose="00020600040101010101"/>
                <a:cs typeface="Arial" panose="020B0604020202020204" pitchFamily="34" charset="0"/>
                <a:sym typeface="+mn-ea"/>
              </a:rPr>
              <a:t>x:5px</a:t>
            </a:r>
          </a:p>
          <a:p>
            <a:r>
              <a:rPr lang="en-US" altLang="zh-CN" sz="1600">
                <a:solidFill>
                  <a:srgbClr val="C00000"/>
                </a:solidFill>
                <a:latin typeface="Arial" panose="020B0604020202020204" pitchFamily="34" charset="0"/>
                <a:ea typeface="阿里巴巴普惠体" panose="00020600040101010101"/>
                <a:cs typeface="Arial" panose="020B0604020202020204" pitchFamily="34" charset="0"/>
                <a:sym typeface="+mn-ea"/>
              </a:rPr>
              <a:t>y:-190px</a:t>
            </a:r>
            <a:endParaRPr lang="zh-CN" altLang="en-US" sz="1600">
              <a:latin typeface="Arial" panose="020B0604020202020204" pitchFamily="34" charset="0"/>
              <a:ea typeface="阿里巴巴普惠体" panose="00020600040101010101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883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00443 -0.1724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0043 -0.35139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字体</a:t>
            </a:r>
            <a:endParaRPr lang="en-US" altLang="zh-CN"/>
          </a:p>
          <a:p>
            <a:r>
              <a:rPr lang="zh-CN" altLang="en-US"/>
              <a:t>背景色与背景图</a:t>
            </a:r>
            <a:endParaRPr lang="en-US" altLang="zh-CN"/>
          </a:p>
          <a:p>
            <a:r>
              <a:rPr lang="zh-CN" altLang="en-US"/>
              <a:t>背景图属性进阶</a:t>
            </a:r>
            <a:endParaRPr lang="en-US" altLang="zh-CN"/>
          </a:p>
          <a:p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特征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目标：理解并能合理应用 </a:t>
            </a:r>
            <a:r>
              <a:rPr lang="en-US" altLang="zh-CN"/>
              <a:t>CSS </a:t>
            </a:r>
            <a:r>
              <a:rPr lang="zh-CN" altLang="en-US"/>
              <a:t>继承、层叠的特征，知道 </a:t>
            </a:r>
            <a:r>
              <a:rPr lang="en-US" altLang="zh-CN"/>
              <a:t>CSS </a:t>
            </a:r>
            <a:r>
              <a:rPr lang="zh-CN" altLang="en-US"/>
              <a:t>基础选择器的优先级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层叠性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优先级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继承性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4162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层叠性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463480" cy="8886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概念：多个选择器应用到同一个元素时，各个选择器中不同的</a:t>
            </a:r>
            <a:r>
              <a:rPr lang="zh-CN" altLang="en-US" b="1"/>
              <a:t>样式属性</a:t>
            </a:r>
            <a:r>
              <a:rPr lang="zh-CN" altLang="en-US"/>
              <a:t>会</a:t>
            </a:r>
            <a:r>
              <a:rPr lang="zh-CN" altLang="en-US" b="1"/>
              <a:t>叠加</a:t>
            </a:r>
            <a:r>
              <a:rPr lang="zh-CN" altLang="en-US"/>
              <a:t>到</a:t>
            </a:r>
            <a:r>
              <a:rPr lang="zh-CN" altLang="en-US" b="1"/>
              <a:t>一起</a:t>
            </a:r>
            <a:r>
              <a:rPr lang="zh-CN" altLang="en-US"/>
              <a:t>应用到元素上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例子：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4059191" y="2915542"/>
            <a:ext cx="3403691" cy="1677547"/>
            <a:chOff x="1334339" y="2919520"/>
            <a:chExt cx="3403691" cy="167754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1677547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02009" y="2996629"/>
              <a:ext cx="3336021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299594" y="2909866"/>
            <a:ext cx="2547564" cy="964583"/>
            <a:chOff x="4906409" y="2919520"/>
            <a:chExt cx="2547564" cy="96458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9" y="2919520"/>
              <a:ext cx="2425570" cy="96458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06409" y="2996629"/>
              <a:ext cx="25475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E8266B-5BF5-49D6-A1A1-99182F93D45C}"/>
              </a:ext>
            </a:extLst>
          </p:cNvPr>
          <p:cNvGrpSpPr/>
          <p:nvPr/>
        </p:nvGrpSpPr>
        <p:grpSpPr>
          <a:xfrm>
            <a:off x="1419974" y="4828158"/>
            <a:ext cx="6207539" cy="482074"/>
            <a:chOff x="1419974" y="4828158"/>
            <a:chExt cx="6207539" cy="482074"/>
          </a:xfrm>
        </p:grpSpPr>
        <p:sp>
          <p:nvSpPr>
            <p:cNvPr id="17" name="文本占位符 3">
              <a:extLst>
                <a:ext uri="{FF2B5EF4-FFF2-40B4-BE49-F238E27FC236}">
                  <a16:creationId xmlns:a16="http://schemas.microsoft.com/office/drawing/2014/main" id="{59D5CD8C-47E3-4D36-8E07-A9CAC17EE089}"/>
                </a:ext>
              </a:extLst>
            </p:cNvPr>
            <p:cNvSpPr txBox="1">
              <a:spLocks/>
            </p:cNvSpPr>
            <p:nvPr/>
          </p:nvSpPr>
          <p:spPr>
            <a:xfrm>
              <a:off x="1568042" y="4828158"/>
              <a:ext cx="6059471" cy="482074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sz="1600" kern="120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1pPr>
              <a:lvl2pPr marL="720000" indent="-360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600" b="0" kern="1200" dirty="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2pPr>
              <a:lvl3pPr marL="1079500" indent="-35877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sz="1600" b="0" kern="120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>
                  <a:solidFill>
                    <a:srgbClr val="C00000"/>
                  </a:solidFill>
                </a:rPr>
                <a:t>本例中，</a:t>
              </a:r>
              <a:r>
                <a:rPr lang="en-US" altLang="zh-CN">
                  <a:solidFill>
                    <a:srgbClr val="C00000"/>
                  </a:solidFill>
                </a:rPr>
                <a:t>div </a:t>
              </a:r>
              <a:r>
                <a:rPr lang="zh-CN" altLang="en-US">
                  <a:solidFill>
                    <a:srgbClr val="C00000"/>
                  </a:solidFill>
                </a:rPr>
                <a:t>和 </a:t>
              </a:r>
              <a:r>
                <a:rPr lang="en-US" altLang="zh-CN">
                  <a:solidFill>
                    <a:srgbClr val="C00000"/>
                  </a:solidFill>
                </a:rPr>
                <a:t>.box </a:t>
              </a:r>
              <a:r>
                <a:rPr lang="zh-CN" altLang="en-US">
                  <a:solidFill>
                    <a:srgbClr val="C00000"/>
                  </a:solidFill>
                </a:rPr>
                <a:t>选择器中的样式 都应用到了</a:t>
              </a:r>
              <a:r>
                <a:rPr lang="en-US" altLang="zh-CN">
                  <a:solidFill>
                    <a:srgbClr val="C00000"/>
                  </a:solidFill>
                </a:rPr>
                <a:t>div</a:t>
              </a:r>
              <a:r>
                <a:rPr lang="zh-CN" altLang="en-US">
                  <a:solidFill>
                    <a:srgbClr val="C00000"/>
                  </a:solidFill>
                </a:rPr>
                <a:t>标签元素上</a:t>
              </a:r>
              <a:endParaRPr lang="en-US" altLang="zh-CN">
                <a:solidFill>
                  <a:srgbClr val="C00000"/>
                </a:solidFill>
              </a:endParaRPr>
            </a:p>
          </p:txBody>
        </p:sp>
        <p:sp>
          <p:nvSpPr>
            <p:cNvPr id="20" name="Shape 2381">
              <a:extLst>
                <a:ext uri="{FF2B5EF4-FFF2-40B4-BE49-F238E27FC236}">
                  <a16:creationId xmlns:a16="http://schemas.microsoft.com/office/drawing/2014/main" id="{07148561-F657-47D1-B6B4-21E566F0347D}"/>
                </a:ext>
              </a:extLst>
            </p:cNvPr>
            <p:cNvSpPr/>
            <p:nvPr/>
          </p:nvSpPr>
          <p:spPr>
            <a:xfrm>
              <a:off x="1419974" y="4929465"/>
              <a:ext cx="229024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5891"/>
                  </a:moveTo>
                  <a:lnTo>
                    <a:pt x="1200" y="5891"/>
                  </a:lnTo>
                  <a:lnTo>
                    <a:pt x="1200" y="3927"/>
                  </a:lnTo>
                  <a:lnTo>
                    <a:pt x="6000" y="3927"/>
                  </a:lnTo>
                  <a:cubicBezTo>
                    <a:pt x="6000" y="4469"/>
                    <a:pt x="6538" y="4909"/>
                    <a:pt x="7200" y="4909"/>
                  </a:cubicBezTo>
                  <a:lnTo>
                    <a:pt x="14400" y="4909"/>
                  </a:lnTo>
                  <a:cubicBezTo>
                    <a:pt x="15062" y="4909"/>
                    <a:pt x="15600" y="4469"/>
                    <a:pt x="15600" y="3927"/>
                  </a:cubicBezTo>
                  <a:lnTo>
                    <a:pt x="20400" y="3927"/>
                  </a:lnTo>
                  <a:cubicBezTo>
                    <a:pt x="20400" y="3927"/>
                    <a:pt x="20400" y="5891"/>
                    <a:pt x="20400" y="58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6873"/>
                  </a:lnTo>
                  <a:lnTo>
                    <a:pt x="20400" y="6873"/>
                  </a:lnTo>
                  <a:cubicBezTo>
                    <a:pt x="20400" y="6873"/>
                    <a:pt x="20400" y="20618"/>
                    <a:pt x="20400" y="20618"/>
                  </a:cubicBezTo>
                  <a:close/>
                  <a:moveTo>
                    <a:pt x="7200" y="1964"/>
                  </a:moveTo>
                  <a:lnTo>
                    <a:pt x="14400" y="1964"/>
                  </a:lnTo>
                  <a:lnTo>
                    <a:pt x="14400" y="3927"/>
                  </a:lnTo>
                  <a:lnTo>
                    <a:pt x="7200" y="3927"/>
                  </a:lnTo>
                  <a:cubicBezTo>
                    <a:pt x="7200" y="3927"/>
                    <a:pt x="7200" y="1964"/>
                    <a:pt x="7200" y="1964"/>
                  </a:cubicBezTo>
                  <a:close/>
                  <a:moveTo>
                    <a:pt x="20400" y="2945"/>
                  </a:moveTo>
                  <a:lnTo>
                    <a:pt x="15600" y="2945"/>
                  </a:lnTo>
                  <a:lnTo>
                    <a:pt x="15600" y="1964"/>
                  </a:lnTo>
                  <a:cubicBezTo>
                    <a:pt x="15600" y="1422"/>
                    <a:pt x="15062" y="982"/>
                    <a:pt x="14400" y="982"/>
                  </a:cubicBezTo>
                  <a:lnTo>
                    <a:pt x="12000" y="982"/>
                  </a:lnTo>
                  <a:cubicBezTo>
                    <a:pt x="12000" y="440"/>
                    <a:pt x="11462" y="0"/>
                    <a:pt x="10800" y="0"/>
                  </a:cubicBezTo>
                  <a:cubicBezTo>
                    <a:pt x="10138" y="0"/>
                    <a:pt x="9600" y="440"/>
                    <a:pt x="9600" y="982"/>
                  </a:cubicBezTo>
                  <a:lnTo>
                    <a:pt x="7200" y="982"/>
                  </a:lnTo>
                  <a:cubicBezTo>
                    <a:pt x="6538" y="982"/>
                    <a:pt x="6000" y="1422"/>
                    <a:pt x="6000" y="1964"/>
                  </a:cubicBezTo>
                  <a:lnTo>
                    <a:pt x="6000" y="2945"/>
                  </a:lnTo>
                  <a:lnTo>
                    <a:pt x="1200" y="2945"/>
                  </a:lnTo>
                  <a:cubicBezTo>
                    <a:pt x="538" y="2945"/>
                    <a:pt x="0" y="3386"/>
                    <a:pt x="0" y="3927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3927"/>
                  </a:lnTo>
                  <a:cubicBezTo>
                    <a:pt x="21600" y="3386"/>
                    <a:pt x="21062" y="2945"/>
                    <a:pt x="20400" y="2945"/>
                  </a:cubicBezTo>
                  <a:moveTo>
                    <a:pt x="4200" y="16691"/>
                  </a:moveTo>
                  <a:lnTo>
                    <a:pt x="15000" y="16691"/>
                  </a:lnTo>
                  <a:cubicBezTo>
                    <a:pt x="15331" y="16691"/>
                    <a:pt x="15600" y="16472"/>
                    <a:pt x="15600" y="16200"/>
                  </a:cubicBezTo>
                  <a:cubicBezTo>
                    <a:pt x="15600" y="15929"/>
                    <a:pt x="15331" y="15709"/>
                    <a:pt x="15000" y="15709"/>
                  </a:cubicBez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moveTo>
                    <a:pt x="4200" y="13745"/>
                  </a:moveTo>
                  <a:lnTo>
                    <a:pt x="17400" y="13745"/>
                  </a:lnTo>
                  <a:cubicBezTo>
                    <a:pt x="17731" y="13745"/>
                    <a:pt x="18000" y="13526"/>
                    <a:pt x="18000" y="13255"/>
                  </a:cubicBezTo>
                  <a:cubicBezTo>
                    <a:pt x="18000" y="12984"/>
                    <a:pt x="17731" y="12764"/>
                    <a:pt x="17400" y="12764"/>
                  </a:cubicBezTo>
                  <a:lnTo>
                    <a:pt x="4200" y="12764"/>
                  </a:lnTo>
                  <a:cubicBezTo>
                    <a:pt x="3869" y="12764"/>
                    <a:pt x="3600" y="12984"/>
                    <a:pt x="3600" y="13255"/>
                  </a:cubicBezTo>
                  <a:cubicBezTo>
                    <a:pt x="3600" y="13526"/>
                    <a:pt x="3869" y="13745"/>
                    <a:pt x="4200" y="13745"/>
                  </a:cubicBezTo>
                  <a:moveTo>
                    <a:pt x="4200" y="10800"/>
                  </a:moveTo>
                  <a:lnTo>
                    <a:pt x="11400" y="10800"/>
                  </a:lnTo>
                  <a:cubicBezTo>
                    <a:pt x="11731" y="10800"/>
                    <a:pt x="12000" y="10581"/>
                    <a:pt x="12000" y="10309"/>
                  </a:cubicBezTo>
                  <a:cubicBezTo>
                    <a:pt x="12000" y="10038"/>
                    <a:pt x="11731" y="9818"/>
                    <a:pt x="11400" y="9818"/>
                  </a:cubicBezTo>
                  <a:lnTo>
                    <a:pt x="4200" y="9818"/>
                  </a:lnTo>
                  <a:cubicBezTo>
                    <a:pt x="3869" y="9818"/>
                    <a:pt x="3600" y="10038"/>
                    <a:pt x="3600" y="10309"/>
                  </a:cubicBezTo>
                  <a:cubicBezTo>
                    <a:pt x="3600" y="10581"/>
                    <a:pt x="3869" y="10800"/>
                    <a:pt x="4200" y="1080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151471C-28C9-48CE-8ECD-4F18AE25051D}"/>
              </a:ext>
            </a:extLst>
          </p:cNvPr>
          <p:cNvCxnSpPr/>
          <p:nvPr/>
        </p:nvCxnSpPr>
        <p:spPr>
          <a:xfrm flipH="1">
            <a:off x="3524596" y="3283527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C0223C3-F112-41D3-BC86-FB9A275D7201}"/>
              </a:ext>
            </a:extLst>
          </p:cNvPr>
          <p:cNvCxnSpPr>
            <a:cxnSpLocks/>
          </p:cNvCxnSpPr>
          <p:nvPr/>
        </p:nvCxnSpPr>
        <p:spPr>
          <a:xfrm flipH="1" flipV="1">
            <a:off x="3546026" y="3695159"/>
            <a:ext cx="676839" cy="461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3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层叠性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463480" cy="8886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多类名场景：在标签的 </a:t>
            </a:r>
            <a:r>
              <a:rPr lang="en-US" altLang="zh-CN" b="1">
                <a:solidFill>
                  <a:srgbClr val="C00000"/>
                </a:solidFill>
              </a:rPr>
              <a:t>class</a:t>
            </a:r>
            <a:r>
              <a:rPr lang="zh-CN" altLang="en-US" b="1">
                <a:solidFill>
                  <a:srgbClr val="C00000"/>
                </a:solidFill>
              </a:rPr>
              <a:t>属性 </a:t>
            </a:r>
            <a:r>
              <a:rPr lang="zh-CN" altLang="en-US"/>
              <a:t>中使用 </a:t>
            </a:r>
            <a:r>
              <a:rPr lang="zh-CN" altLang="en-US" b="1">
                <a:solidFill>
                  <a:srgbClr val="C00000"/>
                </a:solidFill>
              </a:rPr>
              <a:t>多个类名</a:t>
            </a:r>
            <a:endParaRPr lang="en-US" altLang="zh-CN" b="1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例子：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4591207" y="2898916"/>
            <a:ext cx="3336021" cy="2108434"/>
            <a:chOff x="1334339" y="2919520"/>
            <a:chExt cx="3336021" cy="210843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210843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02010" y="2996629"/>
              <a:ext cx="326835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.redfont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font-size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32px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299593" y="2909866"/>
            <a:ext cx="2856771" cy="964583"/>
            <a:chOff x="4906408" y="2919520"/>
            <a:chExt cx="2856771" cy="96458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9" y="2919520"/>
              <a:ext cx="2856770" cy="96458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06408" y="2996629"/>
              <a:ext cx="285676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0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层叠性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463480" cy="8886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多类名场景：在标签的 </a:t>
            </a:r>
            <a:r>
              <a:rPr lang="en-US" altLang="zh-CN" b="1">
                <a:solidFill>
                  <a:srgbClr val="C00000"/>
                </a:solidFill>
              </a:rPr>
              <a:t>class</a:t>
            </a:r>
            <a:r>
              <a:rPr lang="zh-CN" altLang="en-US" b="1">
                <a:solidFill>
                  <a:srgbClr val="C00000"/>
                </a:solidFill>
              </a:rPr>
              <a:t>属性 </a:t>
            </a:r>
            <a:r>
              <a:rPr lang="zh-CN" altLang="en-US"/>
              <a:t>中使用 </a:t>
            </a:r>
            <a:r>
              <a:rPr lang="zh-CN" altLang="en-US" b="1">
                <a:solidFill>
                  <a:srgbClr val="C00000"/>
                </a:solidFill>
              </a:rPr>
              <a:t>多个类名</a:t>
            </a:r>
            <a:endParaRPr lang="en-US" altLang="zh-CN" b="1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例子：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4591207" y="2898916"/>
            <a:ext cx="3336021" cy="2108434"/>
            <a:chOff x="1334339" y="2919520"/>
            <a:chExt cx="3336021" cy="210843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210843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02010" y="2996629"/>
              <a:ext cx="326835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.redfont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font-size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32px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299593" y="2909866"/>
            <a:ext cx="2856771" cy="964583"/>
            <a:chOff x="4906408" y="2919520"/>
            <a:chExt cx="2856771" cy="96458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9" y="2919520"/>
              <a:ext cx="2856770" cy="96458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06408" y="2996629"/>
              <a:ext cx="285676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 redfont"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151471C-28C9-48CE-8ECD-4F18AE25051D}"/>
              </a:ext>
            </a:extLst>
          </p:cNvPr>
          <p:cNvCxnSpPr/>
          <p:nvPr/>
        </p:nvCxnSpPr>
        <p:spPr>
          <a:xfrm flipH="1">
            <a:off x="4056612" y="3266901"/>
            <a:ext cx="6022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C0223C3-F112-41D3-BC86-FB9A275D7201}"/>
              </a:ext>
            </a:extLst>
          </p:cNvPr>
          <p:cNvCxnSpPr>
            <a:cxnSpLocks/>
          </p:cNvCxnSpPr>
          <p:nvPr/>
        </p:nvCxnSpPr>
        <p:spPr>
          <a:xfrm flipH="1" flipV="1">
            <a:off x="4056612" y="3507664"/>
            <a:ext cx="706582" cy="964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86A888AF-B377-4542-8320-8BAE5B1CDAF6}"/>
              </a:ext>
            </a:extLst>
          </p:cNvPr>
          <p:cNvSpPr txBox="1">
            <a:spLocks/>
          </p:cNvSpPr>
          <p:nvPr/>
        </p:nvSpPr>
        <p:spPr>
          <a:xfrm>
            <a:off x="924099" y="4093624"/>
            <a:ext cx="9463480" cy="159280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注意：</a:t>
            </a:r>
            <a:endParaRPr lang="en-US" altLang="zh-CN"/>
          </a:p>
          <a:p>
            <a:pPr marL="539750" lvl="1" indent="-179388">
              <a:buFontTx/>
              <a:buChar char="-"/>
            </a:pPr>
            <a:r>
              <a:rPr lang="zh-CN" altLang="en-US"/>
              <a:t>多个类名间用 </a:t>
            </a:r>
            <a:r>
              <a:rPr lang="zh-CN" altLang="en-US">
                <a:solidFill>
                  <a:srgbClr val="C00000"/>
                </a:solidFill>
              </a:rPr>
              <a:t>空格</a:t>
            </a:r>
            <a:r>
              <a:rPr lang="zh-CN" altLang="en-US"/>
              <a:t> 分开</a:t>
            </a:r>
            <a:endParaRPr lang="en-US" altLang="zh-CN"/>
          </a:p>
          <a:p>
            <a:pPr marL="539750" lvl="1" indent="-179388">
              <a:buFontTx/>
              <a:buChar char="-"/>
            </a:pPr>
            <a:r>
              <a:rPr lang="zh-CN" altLang="en-US"/>
              <a:t>可以写 </a:t>
            </a:r>
            <a:r>
              <a:rPr lang="zh-CN" altLang="en-US">
                <a:solidFill>
                  <a:srgbClr val="C00000"/>
                </a:solidFill>
              </a:rPr>
              <a:t>若干</a:t>
            </a:r>
            <a:r>
              <a:rPr lang="zh-CN" altLang="en-US"/>
              <a:t>个类名</a:t>
            </a:r>
            <a:endParaRPr lang="en-US" altLang="zh-CN"/>
          </a:p>
          <a:p>
            <a:pPr marL="539750" lvl="1" indent="-179388">
              <a:buFontTx/>
              <a:buChar char="-"/>
            </a:pPr>
            <a:r>
              <a:rPr lang="zh-CN" altLang="en-US">
                <a:solidFill>
                  <a:srgbClr val="C00000"/>
                </a:solidFill>
              </a:rPr>
              <a:t>多个选择器的样式属性 </a:t>
            </a:r>
            <a:r>
              <a:rPr lang="zh-CN" altLang="en-US"/>
              <a:t>会应用到 </a:t>
            </a:r>
            <a:r>
              <a:rPr lang="zh-CN" altLang="en-US">
                <a:solidFill>
                  <a:srgbClr val="C00000"/>
                </a:solidFill>
              </a:rPr>
              <a:t>当前</a:t>
            </a:r>
            <a:r>
              <a:rPr lang="zh-CN" altLang="en-US"/>
              <a:t>元素标签</a:t>
            </a:r>
            <a:endParaRPr lang="en-US" altLang="zh-CN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26A873A-AA8D-418E-BA4C-0ECEA2F06DB3}"/>
              </a:ext>
            </a:extLst>
          </p:cNvPr>
          <p:cNvGrpSpPr/>
          <p:nvPr/>
        </p:nvGrpSpPr>
        <p:grpSpPr>
          <a:xfrm>
            <a:off x="2642906" y="5725052"/>
            <a:ext cx="4689519" cy="482074"/>
            <a:chOff x="1419974" y="4828158"/>
            <a:chExt cx="4689519" cy="482074"/>
          </a:xfrm>
        </p:grpSpPr>
        <p:sp>
          <p:nvSpPr>
            <p:cNvPr id="18" name="文本占位符 3">
              <a:extLst>
                <a:ext uri="{FF2B5EF4-FFF2-40B4-BE49-F238E27FC236}">
                  <a16:creationId xmlns:a16="http://schemas.microsoft.com/office/drawing/2014/main" id="{10F91C2A-9E3B-4D1D-A4C6-6411E55FDF87}"/>
                </a:ext>
              </a:extLst>
            </p:cNvPr>
            <p:cNvSpPr txBox="1">
              <a:spLocks/>
            </p:cNvSpPr>
            <p:nvPr/>
          </p:nvSpPr>
          <p:spPr>
            <a:xfrm>
              <a:off x="1648998" y="4828158"/>
              <a:ext cx="4460495" cy="482074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sz="1600" kern="120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1pPr>
              <a:lvl2pPr marL="720000" indent="-360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600" b="0" kern="1200" dirty="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2pPr>
              <a:lvl3pPr marL="1079500" indent="-35877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sz="1600" b="0" kern="120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>
                  <a:solidFill>
                    <a:srgbClr val="C00000"/>
                  </a:solidFill>
                </a:rPr>
                <a:t>好处：一定程度上复用选择器中的样式属性代码</a:t>
              </a:r>
              <a:endParaRPr lang="en-US" altLang="zh-CN">
                <a:solidFill>
                  <a:srgbClr val="C00000"/>
                </a:solidFill>
              </a:endParaRPr>
            </a:p>
          </p:txBody>
        </p:sp>
        <p:sp>
          <p:nvSpPr>
            <p:cNvPr id="19" name="Shape 2381">
              <a:extLst>
                <a:ext uri="{FF2B5EF4-FFF2-40B4-BE49-F238E27FC236}">
                  <a16:creationId xmlns:a16="http://schemas.microsoft.com/office/drawing/2014/main" id="{3F49CC72-36DE-4C1E-8082-04374E1E177B}"/>
                </a:ext>
              </a:extLst>
            </p:cNvPr>
            <p:cNvSpPr/>
            <p:nvPr/>
          </p:nvSpPr>
          <p:spPr>
            <a:xfrm>
              <a:off x="1419974" y="4929465"/>
              <a:ext cx="229024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5891"/>
                  </a:moveTo>
                  <a:lnTo>
                    <a:pt x="1200" y="5891"/>
                  </a:lnTo>
                  <a:lnTo>
                    <a:pt x="1200" y="3927"/>
                  </a:lnTo>
                  <a:lnTo>
                    <a:pt x="6000" y="3927"/>
                  </a:lnTo>
                  <a:cubicBezTo>
                    <a:pt x="6000" y="4469"/>
                    <a:pt x="6538" y="4909"/>
                    <a:pt x="7200" y="4909"/>
                  </a:cubicBezTo>
                  <a:lnTo>
                    <a:pt x="14400" y="4909"/>
                  </a:lnTo>
                  <a:cubicBezTo>
                    <a:pt x="15062" y="4909"/>
                    <a:pt x="15600" y="4469"/>
                    <a:pt x="15600" y="3927"/>
                  </a:cubicBezTo>
                  <a:lnTo>
                    <a:pt x="20400" y="3927"/>
                  </a:lnTo>
                  <a:cubicBezTo>
                    <a:pt x="20400" y="3927"/>
                    <a:pt x="20400" y="5891"/>
                    <a:pt x="20400" y="58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6873"/>
                  </a:lnTo>
                  <a:lnTo>
                    <a:pt x="20400" y="6873"/>
                  </a:lnTo>
                  <a:cubicBezTo>
                    <a:pt x="20400" y="6873"/>
                    <a:pt x="20400" y="20618"/>
                    <a:pt x="20400" y="20618"/>
                  </a:cubicBezTo>
                  <a:close/>
                  <a:moveTo>
                    <a:pt x="7200" y="1964"/>
                  </a:moveTo>
                  <a:lnTo>
                    <a:pt x="14400" y="1964"/>
                  </a:lnTo>
                  <a:lnTo>
                    <a:pt x="14400" y="3927"/>
                  </a:lnTo>
                  <a:lnTo>
                    <a:pt x="7200" y="3927"/>
                  </a:lnTo>
                  <a:cubicBezTo>
                    <a:pt x="7200" y="3927"/>
                    <a:pt x="7200" y="1964"/>
                    <a:pt x="7200" y="1964"/>
                  </a:cubicBezTo>
                  <a:close/>
                  <a:moveTo>
                    <a:pt x="20400" y="2945"/>
                  </a:moveTo>
                  <a:lnTo>
                    <a:pt x="15600" y="2945"/>
                  </a:lnTo>
                  <a:lnTo>
                    <a:pt x="15600" y="1964"/>
                  </a:lnTo>
                  <a:cubicBezTo>
                    <a:pt x="15600" y="1422"/>
                    <a:pt x="15062" y="982"/>
                    <a:pt x="14400" y="982"/>
                  </a:cubicBezTo>
                  <a:lnTo>
                    <a:pt x="12000" y="982"/>
                  </a:lnTo>
                  <a:cubicBezTo>
                    <a:pt x="12000" y="440"/>
                    <a:pt x="11462" y="0"/>
                    <a:pt x="10800" y="0"/>
                  </a:cubicBezTo>
                  <a:cubicBezTo>
                    <a:pt x="10138" y="0"/>
                    <a:pt x="9600" y="440"/>
                    <a:pt x="9600" y="982"/>
                  </a:cubicBezTo>
                  <a:lnTo>
                    <a:pt x="7200" y="982"/>
                  </a:lnTo>
                  <a:cubicBezTo>
                    <a:pt x="6538" y="982"/>
                    <a:pt x="6000" y="1422"/>
                    <a:pt x="6000" y="1964"/>
                  </a:cubicBezTo>
                  <a:lnTo>
                    <a:pt x="6000" y="2945"/>
                  </a:lnTo>
                  <a:lnTo>
                    <a:pt x="1200" y="2945"/>
                  </a:lnTo>
                  <a:cubicBezTo>
                    <a:pt x="538" y="2945"/>
                    <a:pt x="0" y="3386"/>
                    <a:pt x="0" y="3927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3927"/>
                  </a:lnTo>
                  <a:cubicBezTo>
                    <a:pt x="21600" y="3386"/>
                    <a:pt x="21062" y="2945"/>
                    <a:pt x="20400" y="2945"/>
                  </a:cubicBezTo>
                  <a:moveTo>
                    <a:pt x="4200" y="16691"/>
                  </a:moveTo>
                  <a:lnTo>
                    <a:pt x="15000" y="16691"/>
                  </a:lnTo>
                  <a:cubicBezTo>
                    <a:pt x="15331" y="16691"/>
                    <a:pt x="15600" y="16472"/>
                    <a:pt x="15600" y="16200"/>
                  </a:cubicBezTo>
                  <a:cubicBezTo>
                    <a:pt x="15600" y="15929"/>
                    <a:pt x="15331" y="15709"/>
                    <a:pt x="15000" y="15709"/>
                  </a:cubicBez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moveTo>
                    <a:pt x="4200" y="13745"/>
                  </a:moveTo>
                  <a:lnTo>
                    <a:pt x="17400" y="13745"/>
                  </a:lnTo>
                  <a:cubicBezTo>
                    <a:pt x="17731" y="13745"/>
                    <a:pt x="18000" y="13526"/>
                    <a:pt x="18000" y="13255"/>
                  </a:cubicBezTo>
                  <a:cubicBezTo>
                    <a:pt x="18000" y="12984"/>
                    <a:pt x="17731" y="12764"/>
                    <a:pt x="17400" y="12764"/>
                  </a:cubicBezTo>
                  <a:lnTo>
                    <a:pt x="4200" y="12764"/>
                  </a:lnTo>
                  <a:cubicBezTo>
                    <a:pt x="3869" y="12764"/>
                    <a:pt x="3600" y="12984"/>
                    <a:pt x="3600" y="13255"/>
                  </a:cubicBezTo>
                  <a:cubicBezTo>
                    <a:pt x="3600" y="13526"/>
                    <a:pt x="3869" y="13745"/>
                    <a:pt x="4200" y="13745"/>
                  </a:cubicBezTo>
                  <a:moveTo>
                    <a:pt x="4200" y="10800"/>
                  </a:moveTo>
                  <a:lnTo>
                    <a:pt x="11400" y="10800"/>
                  </a:lnTo>
                  <a:cubicBezTo>
                    <a:pt x="11731" y="10800"/>
                    <a:pt x="12000" y="10581"/>
                    <a:pt x="12000" y="10309"/>
                  </a:cubicBezTo>
                  <a:cubicBezTo>
                    <a:pt x="12000" y="10038"/>
                    <a:pt x="11731" y="9818"/>
                    <a:pt x="11400" y="9818"/>
                  </a:cubicBezTo>
                  <a:lnTo>
                    <a:pt x="4200" y="9818"/>
                  </a:lnTo>
                  <a:cubicBezTo>
                    <a:pt x="3869" y="9818"/>
                    <a:pt x="3600" y="10038"/>
                    <a:pt x="3600" y="10309"/>
                  </a:cubicBezTo>
                  <a:cubicBezTo>
                    <a:pt x="3600" y="10581"/>
                    <a:pt x="3869" y="10800"/>
                    <a:pt x="4200" y="1080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24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C00000"/>
                </a:solidFill>
              </a:rPr>
              <a:t>字体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zh-CN" altLang="en-US"/>
              <a:t>背景色与背景图</a:t>
            </a:r>
            <a:endParaRPr lang="en-US" altLang="zh-CN"/>
          </a:p>
          <a:p>
            <a:r>
              <a:rPr lang="zh-CN" altLang="en-US"/>
              <a:t>背景图属性进阶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特征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024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优先级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497036" cy="8886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概念：当</a:t>
            </a:r>
            <a:r>
              <a:rPr lang="zh-CN" altLang="en-US" b="1">
                <a:solidFill>
                  <a:srgbClr val="C00000"/>
                </a:solidFill>
              </a:rPr>
              <a:t>多个选择器</a:t>
            </a:r>
            <a:r>
              <a:rPr lang="zh-CN" altLang="en-US"/>
              <a:t>中的样式 作用于</a:t>
            </a:r>
            <a:r>
              <a:rPr lang="zh-CN" altLang="en-US" b="1">
                <a:solidFill>
                  <a:srgbClr val="C00000"/>
                </a:solidFill>
              </a:rPr>
              <a:t>同一个元素</a:t>
            </a:r>
            <a:r>
              <a:rPr lang="zh-CN" altLang="en-US"/>
              <a:t>时，</a:t>
            </a:r>
            <a:r>
              <a:rPr lang="zh-CN" altLang="en-US" b="1"/>
              <a:t>相同样式属性</a:t>
            </a:r>
            <a:r>
              <a:rPr lang="zh-CN" altLang="en-US"/>
              <a:t>可能出现</a:t>
            </a:r>
            <a:r>
              <a:rPr lang="zh-CN" altLang="en-US" b="1"/>
              <a:t>不同的值</a:t>
            </a:r>
            <a:endParaRPr lang="en-US" altLang="zh-CN" b="1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问题：到底用哪个选择器的呢？</a:t>
            </a:r>
            <a:endParaRPr lang="en-US" altLang="zh-CN" b="1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例子：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4029031" y="3396055"/>
            <a:ext cx="3403691" cy="2055151"/>
            <a:chOff x="1334339" y="2919520"/>
            <a:chExt cx="3403691" cy="205515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2055151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02009" y="2996629"/>
              <a:ext cx="3336021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#000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269434" y="3390379"/>
            <a:ext cx="2547564" cy="964583"/>
            <a:chOff x="4906409" y="2919520"/>
            <a:chExt cx="2547564" cy="96458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9" y="2919520"/>
              <a:ext cx="2425570" cy="96458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06409" y="2996629"/>
              <a:ext cx="25475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78BF946-BFD4-4BC6-98F8-6D31CB0D34EB}"/>
              </a:ext>
            </a:extLst>
          </p:cNvPr>
          <p:cNvCxnSpPr/>
          <p:nvPr/>
        </p:nvCxnSpPr>
        <p:spPr>
          <a:xfrm>
            <a:off x="4395831" y="4140754"/>
            <a:ext cx="129781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3957327-CCF2-4BB3-AFC3-3226B7D53228}"/>
              </a:ext>
            </a:extLst>
          </p:cNvPr>
          <p:cNvCxnSpPr/>
          <p:nvPr/>
        </p:nvCxnSpPr>
        <p:spPr>
          <a:xfrm>
            <a:off x="4369431" y="4989440"/>
            <a:ext cx="129781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A9834822-38D3-44D3-AB04-6C3D10E61F52}"/>
              </a:ext>
            </a:extLst>
          </p:cNvPr>
          <p:cNvGrpSpPr/>
          <p:nvPr/>
        </p:nvGrpSpPr>
        <p:grpSpPr>
          <a:xfrm>
            <a:off x="1733762" y="5715599"/>
            <a:ext cx="4121753" cy="482074"/>
            <a:chOff x="1733762" y="5715599"/>
            <a:chExt cx="4121753" cy="482074"/>
          </a:xfrm>
        </p:grpSpPr>
        <p:sp>
          <p:nvSpPr>
            <p:cNvPr id="15" name="文本占位符 3">
              <a:extLst>
                <a:ext uri="{FF2B5EF4-FFF2-40B4-BE49-F238E27FC236}">
                  <a16:creationId xmlns:a16="http://schemas.microsoft.com/office/drawing/2014/main" id="{4DB96616-95BA-4488-B993-3321A35A0FA5}"/>
                </a:ext>
              </a:extLst>
            </p:cNvPr>
            <p:cNvSpPr txBox="1">
              <a:spLocks/>
            </p:cNvSpPr>
            <p:nvPr/>
          </p:nvSpPr>
          <p:spPr>
            <a:xfrm>
              <a:off x="1915386" y="5715599"/>
              <a:ext cx="3940129" cy="482074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sz="1600" kern="120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1pPr>
              <a:lvl2pPr marL="720000" indent="-360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600" b="0" kern="1200" dirty="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2pPr>
              <a:lvl3pPr marL="1079500" indent="-35877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sz="1600" b="0" kern="120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>
                  <a:solidFill>
                    <a:srgbClr val="C00000"/>
                  </a:solidFill>
                </a:rPr>
                <a:t>本例中，</a:t>
              </a:r>
              <a:r>
                <a:rPr lang="en-US" altLang="zh-CN">
                  <a:solidFill>
                    <a:srgbClr val="C00000"/>
                  </a:solidFill>
                </a:rPr>
                <a:t>div </a:t>
              </a:r>
              <a:r>
                <a:rPr lang="zh-CN" altLang="en-US">
                  <a:solidFill>
                    <a:srgbClr val="C00000"/>
                  </a:solidFill>
                </a:rPr>
                <a:t>里的文字颜色 最终为 </a:t>
              </a:r>
              <a:r>
                <a:rPr lang="zh-CN" altLang="en-US" b="1">
                  <a:solidFill>
                    <a:srgbClr val="C00000"/>
                  </a:solidFill>
                </a:rPr>
                <a:t>白颜色</a:t>
              </a:r>
              <a:endParaRPr lang="en-US" altLang="zh-CN" b="1">
                <a:solidFill>
                  <a:srgbClr val="C00000"/>
                </a:solidFill>
              </a:endParaRPr>
            </a:p>
          </p:txBody>
        </p:sp>
        <p:sp>
          <p:nvSpPr>
            <p:cNvPr id="16" name="Shape 2381">
              <a:extLst>
                <a:ext uri="{FF2B5EF4-FFF2-40B4-BE49-F238E27FC236}">
                  <a16:creationId xmlns:a16="http://schemas.microsoft.com/office/drawing/2014/main" id="{2A709DDD-AAF7-403F-BA14-0E12D91EF6ED}"/>
                </a:ext>
              </a:extLst>
            </p:cNvPr>
            <p:cNvSpPr/>
            <p:nvPr/>
          </p:nvSpPr>
          <p:spPr>
            <a:xfrm>
              <a:off x="1733762" y="5816906"/>
              <a:ext cx="229024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5891"/>
                  </a:moveTo>
                  <a:lnTo>
                    <a:pt x="1200" y="5891"/>
                  </a:lnTo>
                  <a:lnTo>
                    <a:pt x="1200" y="3927"/>
                  </a:lnTo>
                  <a:lnTo>
                    <a:pt x="6000" y="3927"/>
                  </a:lnTo>
                  <a:cubicBezTo>
                    <a:pt x="6000" y="4469"/>
                    <a:pt x="6538" y="4909"/>
                    <a:pt x="7200" y="4909"/>
                  </a:cubicBezTo>
                  <a:lnTo>
                    <a:pt x="14400" y="4909"/>
                  </a:lnTo>
                  <a:cubicBezTo>
                    <a:pt x="15062" y="4909"/>
                    <a:pt x="15600" y="4469"/>
                    <a:pt x="15600" y="3927"/>
                  </a:cubicBezTo>
                  <a:lnTo>
                    <a:pt x="20400" y="3927"/>
                  </a:lnTo>
                  <a:cubicBezTo>
                    <a:pt x="20400" y="3927"/>
                    <a:pt x="20400" y="5891"/>
                    <a:pt x="20400" y="58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6873"/>
                  </a:lnTo>
                  <a:lnTo>
                    <a:pt x="20400" y="6873"/>
                  </a:lnTo>
                  <a:cubicBezTo>
                    <a:pt x="20400" y="6873"/>
                    <a:pt x="20400" y="20618"/>
                    <a:pt x="20400" y="20618"/>
                  </a:cubicBezTo>
                  <a:close/>
                  <a:moveTo>
                    <a:pt x="7200" y="1964"/>
                  </a:moveTo>
                  <a:lnTo>
                    <a:pt x="14400" y="1964"/>
                  </a:lnTo>
                  <a:lnTo>
                    <a:pt x="14400" y="3927"/>
                  </a:lnTo>
                  <a:lnTo>
                    <a:pt x="7200" y="3927"/>
                  </a:lnTo>
                  <a:cubicBezTo>
                    <a:pt x="7200" y="3927"/>
                    <a:pt x="7200" y="1964"/>
                    <a:pt x="7200" y="1964"/>
                  </a:cubicBezTo>
                  <a:close/>
                  <a:moveTo>
                    <a:pt x="20400" y="2945"/>
                  </a:moveTo>
                  <a:lnTo>
                    <a:pt x="15600" y="2945"/>
                  </a:lnTo>
                  <a:lnTo>
                    <a:pt x="15600" y="1964"/>
                  </a:lnTo>
                  <a:cubicBezTo>
                    <a:pt x="15600" y="1422"/>
                    <a:pt x="15062" y="982"/>
                    <a:pt x="14400" y="982"/>
                  </a:cubicBezTo>
                  <a:lnTo>
                    <a:pt x="12000" y="982"/>
                  </a:lnTo>
                  <a:cubicBezTo>
                    <a:pt x="12000" y="440"/>
                    <a:pt x="11462" y="0"/>
                    <a:pt x="10800" y="0"/>
                  </a:cubicBezTo>
                  <a:cubicBezTo>
                    <a:pt x="10138" y="0"/>
                    <a:pt x="9600" y="440"/>
                    <a:pt x="9600" y="982"/>
                  </a:cubicBezTo>
                  <a:lnTo>
                    <a:pt x="7200" y="982"/>
                  </a:lnTo>
                  <a:cubicBezTo>
                    <a:pt x="6538" y="982"/>
                    <a:pt x="6000" y="1422"/>
                    <a:pt x="6000" y="1964"/>
                  </a:cubicBezTo>
                  <a:lnTo>
                    <a:pt x="6000" y="2945"/>
                  </a:lnTo>
                  <a:lnTo>
                    <a:pt x="1200" y="2945"/>
                  </a:lnTo>
                  <a:cubicBezTo>
                    <a:pt x="538" y="2945"/>
                    <a:pt x="0" y="3386"/>
                    <a:pt x="0" y="3927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3927"/>
                  </a:lnTo>
                  <a:cubicBezTo>
                    <a:pt x="21600" y="3386"/>
                    <a:pt x="21062" y="2945"/>
                    <a:pt x="20400" y="2945"/>
                  </a:cubicBezTo>
                  <a:moveTo>
                    <a:pt x="4200" y="16691"/>
                  </a:moveTo>
                  <a:lnTo>
                    <a:pt x="15000" y="16691"/>
                  </a:lnTo>
                  <a:cubicBezTo>
                    <a:pt x="15331" y="16691"/>
                    <a:pt x="15600" y="16472"/>
                    <a:pt x="15600" y="16200"/>
                  </a:cubicBezTo>
                  <a:cubicBezTo>
                    <a:pt x="15600" y="15929"/>
                    <a:pt x="15331" y="15709"/>
                    <a:pt x="15000" y="15709"/>
                  </a:cubicBez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moveTo>
                    <a:pt x="4200" y="13745"/>
                  </a:moveTo>
                  <a:lnTo>
                    <a:pt x="17400" y="13745"/>
                  </a:lnTo>
                  <a:cubicBezTo>
                    <a:pt x="17731" y="13745"/>
                    <a:pt x="18000" y="13526"/>
                    <a:pt x="18000" y="13255"/>
                  </a:cubicBezTo>
                  <a:cubicBezTo>
                    <a:pt x="18000" y="12984"/>
                    <a:pt x="17731" y="12764"/>
                    <a:pt x="17400" y="12764"/>
                  </a:cubicBezTo>
                  <a:lnTo>
                    <a:pt x="4200" y="12764"/>
                  </a:lnTo>
                  <a:cubicBezTo>
                    <a:pt x="3869" y="12764"/>
                    <a:pt x="3600" y="12984"/>
                    <a:pt x="3600" y="13255"/>
                  </a:cubicBezTo>
                  <a:cubicBezTo>
                    <a:pt x="3600" y="13526"/>
                    <a:pt x="3869" y="13745"/>
                    <a:pt x="4200" y="13745"/>
                  </a:cubicBezTo>
                  <a:moveTo>
                    <a:pt x="4200" y="10800"/>
                  </a:moveTo>
                  <a:lnTo>
                    <a:pt x="11400" y="10800"/>
                  </a:lnTo>
                  <a:cubicBezTo>
                    <a:pt x="11731" y="10800"/>
                    <a:pt x="12000" y="10581"/>
                    <a:pt x="12000" y="10309"/>
                  </a:cubicBezTo>
                  <a:cubicBezTo>
                    <a:pt x="12000" y="10038"/>
                    <a:pt x="11731" y="9818"/>
                    <a:pt x="11400" y="9818"/>
                  </a:cubicBezTo>
                  <a:lnTo>
                    <a:pt x="4200" y="9818"/>
                  </a:lnTo>
                  <a:cubicBezTo>
                    <a:pt x="3869" y="9818"/>
                    <a:pt x="3600" y="10038"/>
                    <a:pt x="3600" y="10309"/>
                  </a:cubicBezTo>
                  <a:cubicBezTo>
                    <a:pt x="3600" y="10581"/>
                    <a:pt x="3869" y="10800"/>
                    <a:pt x="4200" y="1080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4D47C3-C118-4A82-93B4-45918561B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00" y="4398210"/>
            <a:ext cx="1797111" cy="174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2395451" cy="517190"/>
          </a:xfrm>
        </p:spPr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优先级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6776257" cy="13029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规则：</a:t>
            </a:r>
            <a:endParaRPr lang="en-US" altLang="zh-CN"/>
          </a:p>
          <a:p>
            <a:pPr marL="536575" lvl="1" indent="-176213">
              <a:buFontTx/>
              <a:buChar char="-"/>
            </a:pPr>
            <a:r>
              <a:rPr lang="zh-CN" altLang="en-US"/>
              <a:t>标签选择器 </a:t>
            </a:r>
            <a:r>
              <a:rPr lang="en-US" altLang="zh-CN"/>
              <a:t>&lt; </a:t>
            </a:r>
            <a:r>
              <a:rPr lang="zh-CN" altLang="en-US"/>
              <a:t>类选择器 </a:t>
            </a:r>
            <a:r>
              <a:rPr lang="en-US" altLang="zh-CN"/>
              <a:t>&lt; id</a:t>
            </a:r>
            <a:r>
              <a:rPr lang="zh-CN" altLang="en-US"/>
              <a:t>选择器 </a:t>
            </a:r>
            <a:r>
              <a:rPr lang="en-US" altLang="zh-CN"/>
              <a:t>&lt; </a:t>
            </a:r>
            <a:r>
              <a:rPr lang="zh-CN" altLang="en-US"/>
              <a:t>行内样式 </a:t>
            </a:r>
            <a:r>
              <a:rPr lang="en-US" altLang="zh-CN"/>
              <a:t>&lt; !important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4059191" y="3428584"/>
            <a:ext cx="3403691" cy="2055151"/>
            <a:chOff x="1334339" y="2919520"/>
            <a:chExt cx="3403691" cy="205515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2055151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02009" y="2996629"/>
              <a:ext cx="3336021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#000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299594" y="3422908"/>
            <a:ext cx="2547564" cy="964583"/>
            <a:chOff x="4906409" y="2919520"/>
            <a:chExt cx="2547564" cy="96458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9" y="2919520"/>
              <a:ext cx="2425570" cy="96458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06409" y="2996629"/>
              <a:ext cx="25475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3C3432A3-8B9E-4750-ABDD-D4ACE320F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85" y="2157932"/>
            <a:ext cx="3336021" cy="316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3CDB04D-B5CE-4124-A404-B6037BAEF5A0}"/>
              </a:ext>
            </a:extLst>
          </p:cNvPr>
          <p:cNvSpPr/>
          <p:nvPr/>
        </p:nvSpPr>
        <p:spPr>
          <a:xfrm>
            <a:off x="7836584" y="1710114"/>
            <a:ext cx="6154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ea typeface="阿里巴巴普惠体" panose="00020600040101010101"/>
              </a:rPr>
              <a:t>猴子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25B4E37-A8F8-4E69-933E-2AA0E517A213}"/>
              </a:ext>
            </a:extLst>
          </p:cNvPr>
          <p:cNvSpPr/>
          <p:nvPr/>
        </p:nvSpPr>
        <p:spPr>
          <a:xfrm>
            <a:off x="9679080" y="1688765"/>
            <a:ext cx="953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>
                <a:ea typeface="阿里巴巴普惠体" panose="00020600040101010101"/>
              </a:rPr>
              <a:t>&lt; </a:t>
            </a:r>
            <a:r>
              <a:rPr lang="zh-CN" altLang="en-US" sz="1600" b="1">
                <a:ea typeface="阿里巴巴普惠体" panose="00020600040101010101"/>
              </a:rPr>
              <a:t>大老虎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8F8C22A-9CE8-4BDD-B9EA-7BF3217615B2}"/>
              </a:ext>
            </a:extLst>
          </p:cNvPr>
          <p:cNvSpPr/>
          <p:nvPr/>
        </p:nvSpPr>
        <p:spPr>
          <a:xfrm>
            <a:off x="8279132" y="1692194"/>
            <a:ext cx="7845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ea typeface="阿里巴巴普惠体" panose="00020600040101010101"/>
              </a:rPr>
              <a:t>&lt; </a:t>
            </a:r>
            <a:r>
              <a:rPr lang="zh-CN" altLang="en-US" sz="1600">
                <a:ea typeface="阿里巴巴普惠体" panose="00020600040101010101"/>
              </a:rPr>
              <a:t>狐狸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8E01143-26E2-4733-AC1E-5A2B1E77564E}"/>
              </a:ext>
            </a:extLst>
          </p:cNvPr>
          <p:cNvSpPr/>
          <p:nvPr/>
        </p:nvSpPr>
        <p:spPr>
          <a:xfrm>
            <a:off x="8894567" y="1688765"/>
            <a:ext cx="953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ea typeface="阿里巴巴普惠体" panose="00020600040101010101"/>
              </a:rPr>
              <a:t>&lt; </a:t>
            </a:r>
            <a:r>
              <a:rPr lang="zh-CN" altLang="en-US" sz="1600">
                <a:ea typeface="阿里巴巴普惠体" panose="00020600040101010101"/>
              </a:rPr>
              <a:t>大灰狼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5FB46F0-90F6-4959-80CA-41D838671C95}"/>
              </a:ext>
            </a:extLst>
          </p:cNvPr>
          <p:cNvSpPr/>
          <p:nvPr/>
        </p:nvSpPr>
        <p:spPr>
          <a:xfrm>
            <a:off x="10463489" y="1688765"/>
            <a:ext cx="981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C00000"/>
                </a:solidFill>
                <a:ea typeface="阿里巴巴普惠体" panose="00020600040101010101"/>
              </a:rPr>
              <a:t>&lt; 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</a:rPr>
              <a:t>母老虎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650CA6C-F5FE-449D-B601-4CEF13731D1D}"/>
              </a:ext>
            </a:extLst>
          </p:cNvPr>
          <p:cNvSpPr/>
          <p:nvPr/>
        </p:nvSpPr>
        <p:spPr>
          <a:xfrm>
            <a:off x="8662849" y="1340782"/>
            <a:ext cx="1892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阿里巴巴普惠体" panose="00020600040101010101"/>
              </a:rPr>
              <a:t>大自然优先级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F8EFAA8-6475-45A4-A283-F6434F85423B}"/>
              </a:ext>
            </a:extLst>
          </p:cNvPr>
          <p:cNvSpPr/>
          <p:nvPr/>
        </p:nvSpPr>
        <p:spPr>
          <a:xfrm>
            <a:off x="1421476" y="2427316"/>
            <a:ext cx="3250277" cy="29094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54F10C5-84A7-4E13-8BE3-65543D1227ED}"/>
              </a:ext>
            </a:extLst>
          </p:cNvPr>
          <p:cNvCxnSpPr/>
          <p:nvPr/>
        </p:nvCxnSpPr>
        <p:spPr>
          <a:xfrm>
            <a:off x="4912822" y="2701636"/>
            <a:ext cx="78970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7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25" grpId="0"/>
      <p:bldP spid="26" grpId="0"/>
      <p:bldP spid="27" grpId="0"/>
      <p:bldP spid="28" grpId="0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2395451" cy="517190"/>
          </a:xfrm>
        </p:spPr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优先级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6776257" cy="13029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规则：</a:t>
            </a:r>
            <a:endParaRPr lang="en-US" altLang="zh-CN"/>
          </a:p>
          <a:p>
            <a:pPr marL="536575" lvl="1" indent="-176213">
              <a:buFontTx/>
              <a:buChar char="-"/>
            </a:pPr>
            <a:r>
              <a:rPr lang="zh-CN" altLang="en-US"/>
              <a:t>标签选择器 </a:t>
            </a:r>
            <a:r>
              <a:rPr lang="en-US" altLang="zh-CN"/>
              <a:t>&lt; </a:t>
            </a:r>
            <a:r>
              <a:rPr lang="zh-CN" altLang="en-US"/>
              <a:t>类选择器 </a:t>
            </a:r>
            <a:r>
              <a:rPr lang="en-US" altLang="zh-CN"/>
              <a:t>&lt; id</a:t>
            </a:r>
            <a:r>
              <a:rPr lang="zh-CN" altLang="en-US"/>
              <a:t>选择器 </a:t>
            </a:r>
            <a:r>
              <a:rPr lang="en-US" altLang="zh-CN"/>
              <a:t>&lt; </a:t>
            </a:r>
            <a:r>
              <a:rPr lang="zh-CN" altLang="en-US"/>
              <a:t>行内样式 </a:t>
            </a:r>
            <a:r>
              <a:rPr lang="en-US" altLang="zh-CN"/>
              <a:t>&lt; !important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6303627" y="3422908"/>
            <a:ext cx="3403691" cy="2055151"/>
            <a:chOff x="1334339" y="2919520"/>
            <a:chExt cx="3403691" cy="205515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2055151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02009" y="2996629"/>
              <a:ext cx="3336021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#000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299593" y="3422908"/>
            <a:ext cx="4402937" cy="964583"/>
            <a:chOff x="4906408" y="2919520"/>
            <a:chExt cx="4402937" cy="96458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8" y="2919520"/>
              <a:ext cx="4153556" cy="96458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06408" y="2996629"/>
              <a:ext cx="440293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 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</a:rPr>
                <a:t>style=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"color:green"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CF8EFAA8-6475-45A4-A283-F6434F85423B}"/>
              </a:ext>
            </a:extLst>
          </p:cNvPr>
          <p:cNvSpPr/>
          <p:nvPr/>
        </p:nvSpPr>
        <p:spPr>
          <a:xfrm>
            <a:off x="1421476" y="2427316"/>
            <a:ext cx="3250277" cy="29094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54F10C5-84A7-4E13-8BE3-65543D1227ED}"/>
              </a:ext>
            </a:extLst>
          </p:cNvPr>
          <p:cNvCxnSpPr/>
          <p:nvPr/>
        </p:nvCxnSpPr>
        <p:spPr>
          <a:xfrm>
            <a:off x="4912822" y="2701636"/>
            <a:ext cx="78970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0DDEA7D-9DC7-48D2-A757-56E5CDED69CB}"/>
              </a:ext>
            </a:extLst>
          </p:cNvPr>
          <p:cNvCxnSpPr>
            <a:cxnSpLocks/>
          </p:cNvCxnSpPr>
          <p:nvPr/>
        </p:nvCxnSpPr>
        <p:spPr>
          <a:xfrm flipH="1">
            <a:off x="4472247" y="2786600"/>
            <a:ext cx="548640" cy="77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23F98F-4514-4A8E-AA6E-DDED78FADA80}"/>
              </a:ext>
            </a:extLst>
          </p:cNvPr>
          <p:cNvCxnSpPr>
            <a:cxnSpLocks/>
          </p:cNvCxnSpPr>
          <p:nvPr/>
        </p:nvCxnSpPr>
        <p:spPr>
          <a:xfrm>
            <a:off x="5976442" y="2718262"/>
            <a:ext cx="11226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0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2395451" cy="517190"/>
          </a:xfrm>
        </p:spPr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优先级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6776257" cy="13029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规则：</a:t>
            </a:r>
            <a:endParaRPr lang="en-US" altLang="zh-CN"/>
          </a:p>
          <a:p>
            <a:pPr marL="536575" lvl="1" indent="-176213">
              <a:buFontTx/>
              <a:buChar char="-"/>
            </a:pPr>
            <a:r>
              <a:rPr lang="zh-CN" altLang="en-US"/>
              <a:t>标签选择器 </a:t>
            </a:r>
            <a:r>
              <a:rPr lang="en-US" altLang="zh-CN"/>
              <a:t>&lt; </a:t>
            </a:r>
            <a:r>
              <a:rPr lang="zh-CN" altLang="en-US"/>
              <a:t>类选择器 </a:t>
            </a:r>
            <a:r>
              <a:rPr lang="en-US" altLang="zh-CN"/>
              <a:t>&lt; id</a:t>
            </a:r>
            <a:r>
              <a:rPr lang="zh-CN" altLang="en-US"/>
              <a:t>选择器 </a:t>
            </a:r>
            <a:r>
              <a:rPr lang="en-US" altLang="zh-CN"/>
              <a:t>&lt; </a:t>
            </a:r>
            <a:r>
              <a:rPr lang="zh-CN" altLang="en-US"/>
              <a:t>行内样式 </a:t>
            </a:r>
            <a:r>
              <a:rPr lang="en-US" altLang="zh-CN"/>
              <a:t>&lt; !important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6303627" y="3422908"/>
            <a:ext cx="3403691" cy="2055151"/>
            <a:chOff x="1334339" y="2919520"/>
            <a:chExt cx="3403691" cy="205515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2055151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02009" y="2996629"/>
              <a:ext cx="3336021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#000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</a:rPr>
                <a:t>!important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299593" y="3422908"/>
            <a:ext cx="4402937" cy="964583"/>
            <a:chOff x="4906408" y="2919520"/>
            <a:chExt cx="4402937" cy="96458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8" y="2919520"/>
              <a:ext cx="4153556" cy="96458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06408" y="2996629"/>
              <a:ext cx="440293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 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</a:rPr>
                <a:t>style=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"color:green"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CF8EFAA8-6475-45A4-A283-F6434F85423B}"/>
              </a:ext>
            </a:extLst>
          </p:cNvPr>
          <p:cNvSpPr/>
          <p:nvPr/>
        </p:nvSpPr>
        <p:spPr>
          <a:xfrm>
            <a:off x="1421476" y="2427316"/>
            <a:ext cx="3250277" cy="29094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54F10C5-84A7-4E13-8BE3-65543D1227ED}"/>
              </a:ext>
            </a:extLst>
          </p:cNvPr>
          <p:cNvCxnSpPr/>
          <p:nvPr/>
        </p:nvCxnSpPr>
        <p:spPr>
          <a:xfrm>
            <a:off x="4912822" y="2701636"/>
            <a:ext cx="78970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0DDEA7D-9DC7-48D2-A757-56E5CDED69CB}"/>
              </a:ext>
            </a:extLst>
          </p:cNvPr>
          <p:cNvCxnSpPr>
            <a:cxnSpLocks/>
          </p:cNvCxnSpPr>
          <p:nvPr/>
        </p:nvCxnSpPr>
        <p:spPr>
          <a:xfrm flipH="1">
            <a:off x="4472247" y="2786600"/>
            <a:ext cx="548640" cy="77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23F98F-4514-4A8E-AA6E-DDED78FADA80}"/>
              </a:ext>
            </a:extLst>
          </p:cNvPr>
          <p:cNvCxnSpPr>
            <a:cxnSpLocks/>
          </p:cNvCxnSpPr>
          <p:nvPr/>
        </p:nvCxnSpPr>
        <p:spPr>
          <a:xfrm>
            <a:off x="5976442" y="2718262"/>
            <a:ext cx="11226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1914DC5-231F-4BD7-9C1F-2B6B591F4807}"/>
              </a:ext>
            </a:extLst>
          </p:cNvPr>
          <p:cNvCxnSpPr>
            <a:cxnSpLocks/>
          </p:cNvCxnSpPr>
          <p:nvPr/>
        </p:nvCxnSpPr>
        <p:spPr>
          <a:xfrm>
            <a:off x="6924502" y="2795372"/>
            <a:ext cx="1047135" cy="1225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2395451" cy="517190"/>
          </a:xfrm>
        </p:spPr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优先级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6776257" cy="13029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规则：</a:t>
            </a:r>
            <a:endParaRPr lang="en-US" altLang="zh-CN"/>
          </a:p>
          <a:p>
            <a:pPr marL="536575" lvl="1" indent="-176213">
              <a:buFontTx/>
              <a:buChar char="-"/>
            </a:pPr>
            <a:r>
              <a:rPr lang="zh-CN" altLang="en-US"/>
              <a:t>标签选择器 </a:t>
            </a:r>
            <a:r>
              <a:rPr lang="en-US" altLang="zh-CN"/>
              <a:t>&lt; </a:t>
            </a:r>
            <a:r>
              <a:rPr lang="zh-CN" altLang="en-US"/>
              <a:t>类选择器 </a:t>
            </a:r>
            <a:r>
              <a:rPr lang="en-US" altLang="zh-CN"/>
              <a:t>&lt; id</a:t>
            </a:r>
            <a:r>
              <a:rPr lang="zh-CN" altLang="en-US"/>
              <a:t>选择器 </a:t>
            </a:r>
            <a:r>
              <a:rPr lang="en-US" altLang="zh-CN"/>
              <a:t>&lt; </a:t>
            </a:r>
            <a:r>
              <a:rPr lang="zh-CN" altLang="en-US"/>
              <a:t>行内样式 </a:t>
            </a:r>
            <a:r>
              <a:rPr lang="en-US" altLang="zh-CN"/>
              <a:t>&lt; !important</a:t>
            </a:r>
          </a:p>
          <a:p>
            <a:pPr marL="536575" lvl="1" indent="-176213">
              <a:buFontTx/>
              <a:buChar char="-"/>
            </a:pPr>
            <a:r>
              <a:rPr lang="zh-CN" altLang="en-US"/>
              <a:t>选择器</a:t>
            </a:r>
            <a:r>
              <a:rPr lang="zh-CN" altLang="en-US">
                <a:solidFill>
                  <a:srgbClr val="C00000"/>
                </a:solidFill>
              </a:rPr>
              <a:t>优先级相同</a:t>
            </a:r>
            <a:r>
              <a:rPr lang="zh-CN" altLang="en-US"/>
              <a:t>时，</a:t>
            </a:r>
            <a:r>
              <a:rPr lang="zh-CN" altLang="en-US" b="1"/>
              <a:t>后面</a:t>
            </a:r>
            <a:r>
              <a:rPr lang="zh-CN" altLang="en-US"/>
              <a:t>的优先级更高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4557954" y="3422909"/>
            <a:ext cx="3403691" cy="2055151"/>
            <a:chOff x="1334339" y="2919520"/>
            <a:chExt cx="3403691" cy="205515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2055151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02009" y="2996629"/>
              <a:ext cx="3336021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blue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.redbox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299593" y="3422909"/>
            <a:ext cx="2757017" cy="874772"/>
            <a:chOff x="4906408" y="2919521"/>
            <a:chExt cx="2757017" cy="8747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9" y="2919521"/>
              <a:ext cx="2757016" cy="874772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06408" y="2996629"/>
              <a:ext cx="275701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 redbox"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4DBC0B-7729-427B-A795-635008D70F9F}"/>
              </a:ext>
            </a:extLst>
          </p:cNvPr>
          <p:cNvGrpSpPr/>
          <p:nvPr/>
        </p:nvGrpSpPr>
        <p:grpSpPr>
          <a:xfrm>
            <a:off x="1299593" y="4875909"/>
            <a:ext cx="2776451" cy="482074"/>
            <a:chOff x="1733762" y="5715599"/>
            <a:chExt cx="2552732" cy="482074"/>
          </a:xfrm>
        </p:grpSpPr>
        <p:sp>
          <p:nvSpPr>
            <p:cNvPr id="18" name="文本占位符 3">
              <a:extLst>
                <a:ext uri="{FF2B5EF4-FFF2-40B4-BE49-F238E27FC236}">
                  <a16:creationId xmlns:a16="http://schemas.microsoft.com/office/drawing/2014/main" id="{EF213F9D-6B70-4B90-9096-025DAFCF6BF8}"/>
                </a:ext>
              </a:extLst>
            </p:cNvPr>
            <p:cNvSpPr txBox="1">
              <a:spLocks/>
            </p:cNvSpPr>
            <p:nvPr/>
          </p:nvSpPr>
          <p:spPr>
            <a:xfrm>
              <a:off x="1962786" y="5715599"/>
              <a:ext cx="2323708" cy="482074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sz="1600" kern="120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1pPr>
              <a:lvl2pPr marL="720000" indent="-360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600" b="0" kern="1200" dirty="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2pPr>
              <a:lvl3pPr marL="1079500" indent="-35877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sz="1600" b="0" kern="120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>
                  <a:solidFill>
                    <a:srgbClr val="C00000"/>
                  </a:solidFill>
                </a:rPr>
                <a:t>本例中，字体颜色为 </a:t>
              </a:r>
              <a:r>
                <a:rPr lang="zh-CN" altLang="en-US" b="1">
                  <a:solidFill>
                    <a:srgbClr val="C00000"/>
                  </a:solidFill>
                </a:rPr>
                <a:t>红色</a:t>
              </a:r>
              <a:endParaRPr lang="en-US" altLang="zh-CN" b="1">
                <a:solidFill>
                  <a:srgbClr val="C00000"/>
                </a:solidFill>
              </a:endParaRPr>
            </a:p>
          </p:txBody>
        </p:sp>
        <p:sp>
          <p:nvSpPr>
            <p:cNvPr id="20" name="Shape 2381">
              <a:extLst>
                <a:ext uri="{FF2B5EF4-FFF2-40B4-BE49-F238E27FC236}">
                  <a16:creationId xmlns:a16="http://schemas.microsoft.com/office/drawing/2014/main" id="{85BA3075-F98E-4F96-88AB-31DD21EBB2F1}"/>
                </a:ext>
              </a:extLst>
            </p:cNvPr>
            <p:cNvSpPr/>
            <p:nvPr/>
          </p:nvSpPr>
          <p:spPr>
            <a:xfrm>
              <a:off x="1733762" y="5816906"/>
              <a:ext cx="229024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5891"/>
                  </a:moveTo>
                  <a:lnTo>
                    <a:pt x="1200" y="5891"/>
                  </a:lnTo>
                  <a:lnTo>
                    <a:pt x="1200" y="3927"/>
                  </a:lnTo>
                  <a:lnTo>
                    <a:pt x="6000" y="3927"/>
                  </a:lnTo>
                  <a:cubicBezTo>
                    <a:pt x="6000" y="4469"/>
                    <a:pt x="6538" y="4909"/>
                    <a:pt x="7200" y="4909"/>
                  </a:cubicBezTo>
                  <a:lnTo>
                    <a:pt x="14400" y="4909"/>
                  </a:lnTo>
                  <a:cubicBezTo>
                    <a:pt x="15062" y="4909"/>
                    <a:pt x="15600" y="4469"/>
                    <a:pt x="15600" y="3927"/>
                  </a:cubicBezTo>
                  <a:lnTo>
                    <a:pt x="20400" y="3927"/>
                  </a:lnTo>
                  <a:cubicBezTo>
                    <a:pt x="20400" y="3927"/>
                    <a:pt x="20400" y="5891"/>
                    <a:pt x="20400" y="58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6873"/>
                  </a:lnTo>
                  <a:lnTo>
                    <a:pt x="20400" y="6873"/>
                  </a:lnTo>
                  <a:cubicBezTo>
                    <a:pt x="20400" y="6873"/>
                    <a:pt x="20400" y="20618"/>
                    <a:pt x="20400" y="20618"/>
                  </a:cubicBezTo>
                  <a:close/>
                  <a:moveTo>
                    <a:pt x="7200" y="1964"/>
                  </a:moveTo>
                  <a:lnTo>
                    <a:pt x="14400" y="1964"/>
                  </a:lnTo>
                  <a:lnTo>
                    <a:pt x="14400" y="3927"/>
                  </a:lnTo>
                  <a:lnTo>
                    <a:pt x="7200" y="3927"/>
                  </a:lnTo>
                  <a:cubicBezTo>
                    <a:pt x="7200" y="3927"/>
                    <a:pt x="7200" y="1964"/>
                    <a:pt x="7200" y="1964"/>
                  </a:cubicBezTo>
                  <a:close/>
                  <a:moveTo>
                    <a:pt x="20400" y="2945"/>
                  </a:moveTo>
                  <a:lnTo>
                    <a:pt x="15600" y="2945"/>
                  </a:lnTo>
                  <a:lnTo>
                    <a:pt x="15600" y="1964"/>
                  </a:lnTo>
                  <a:cubicBezTo>
                    <a:pt x="15600" y="1422"/>
                    <a:pt x="15062" y="982"/>
                    <a:pt x="14400" y="982"/>
                  </a:cubicBezTo>
                  <a:lnTo>
                    <a:pt x="12000" y="982"/>
                  </a:lnTo>
                  <a:cubicBezTo>
                    <a:pt x="12000" y="440"/>
                    <a:pt x="11462" y="0"/>
                    <a:pt x="10800" y="0"/>
                  </a:cubicBezTo>
                  <a:cubicBezTo>
                    <a:pt x="10138" y="0"/>
                    <a:pt x="9600" y="440"/>
                    <a:pt x="9600" y="982"/>
                  </a:cubicBezTo>
                  <a:lnTo>
                    <a:pt x="7200" y="982"/>
                  </a:lnTo>
                  <a:cubicBezTo>
                    <a:pt x="6538" y="982"/>
                    <a:pt x="6000" y="1422"/>
                    <a:pt x="6000" y="1964"/>
                  </a:cubicBezTo>
                  <a:lnTo>
                    <a:pt x="6000" y="2945"/>
                  </a:lnTo>
                  <a:lnTo>
                    <a:pt x="1200" y="2945"/>
                  </a:lnTo>
                  <a:cubicBezTo>
                    <a:pt x="538" y="2945"/>
                    <a:pt x="0" y="3386"/>
                    <a:pt x="0" y="3927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3927"/>
                  </a:lnTo>
                  <a:cubicBezTo>
                    <a:pt x="21600" y="3386"/>
                    <a:pt x="21062" y="2945"/>
                    <a:pt x="20400" y="2945"/>
                  </a:cubicBezTo>
                  <a:moveTo>
                    <a:pt x="4200" y="16691"/>
                  </a:moveTo>
                  <a:lnTo>
                    <a:pt x="15000" y="16691"/>
                  </a:lnTo>
                  <a:cubicBezTo>
                    <a:pt x="15331" y="16691"/>
                    <a:pt x="15600" y="16472"/>
                    <a:pt x="15600" y="16200"/>
                  </a:cubicBezTo>
                  <a:cubicBezTo>
                    <a:pt x="15600" y="15929"/>
                    <a:pt x="15331" y="15709"/>
                    <a:pt x="15000" y="15709"/>
                  </a:cubicBez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moveTo>
                    <a:pt x="4200" y="13745"/>
                  </a:moveTo>
                  <a:lnTo>
                    <a:pt x="17400" y="13745"/>
                  </a:lnTo>
                  <a:cubicBezTo>
                    <a:pt x="17731" y="13745"/>
                    <a:pt x="18000" y="13526"/>
                    <a:pt x="18000" y="13255"/>
                  </a:cubicBezTo>
                  <a:cubicBezTo>
                    <a:pt x="18000" y="12984"/>
                    <a:pt x="17731" y="12764"/>
                    <a:pt x="17400" y="12764"/>
                  </a:cubicBezTo>
                  <a:lnTo>
                    <a:pt x="4200" y="12764"/>
                  </a:lnTo>
                  <a:cubicBezTo>
                    <a:pt x="3869" y="12764"/>
                    <a:pt x="3600" y="12984"/>
                    <a:pt x="3600" y="13255"/>
                  </a:cubicBezTo>
                  <a:cubicBezTo>
                    <a:pt x="3600" y="13526"/>
                    <a:pt x="3869" y="13745"/>
                    <a:pt x="4200" y="13745"/>
                  </a:cubicBezTo>
                  <a:moveTo>
                    <a:pt x="4200" y="10800"/>
                  </a:moveTo>
                  <a:lnTo>
                    <a:pt x="11400" y="10800"/>
                  </a:lnTo>
                  <a:cubicBezTo>
                    <a:pt x="11731" y="10800"/>
                    <a:pt x="12000" y="10581"/>
                    <a:pt x="12000" y="10309"/>
                  </a:cubicBezTo>
                  <a:cubicBezTo>
                    <a:pt x="12000" y="10038"/>
                    <a:pt x="11731" y="9818"/>
                    <a:pt x="11400" y="9818"/>
                  </a:cubicBezTo>
                  <a:lnTo>
                    <a:pt x="4200" y="9818"/>
                  </a:lnTo>
                  <a:cubicBezTo>
                    <a:pt x="3869" y="9818"/>
                    <a:pt x="3600" y="10038"/>
                    <a:pt x="3600" y="10309"/>
                  </a:cubicBezTo>
                  <a:cubicBezTo>
                    <a:pt x="3600" y="10581"/>
                    <a:pt x="3869" y="10800"/>
                    <a:pt x="4200" y="1080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A47C2DD-DB75-4AC5-8A7E-AE659841C988}"/>
              </a:ext>
            </a:extLst>
          </p:cNvPr>
          <p:cNvCxnSpPr/>
          <p:nvPr/>
        </p:nvCxnSpPr>
        <p:spPr>
          <a:xfrm>
            <a:off x="4921135" y="4205429"/>
            <a:ext cx="13048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7906A43-FA3D-42D7-8C29-D3F59717E9BF}"/>
              </a:ext>
            </a:extLst>
          </p:cNvPr>
          <p:cNvCxnSpPr/>
          <p:nvPr/>
        </p:nvCxnSpPr>
        <p:spPr>
          <a:xfrm>
            <a:off x="4921135" y="5077341"/>
            <a:ext cx="130482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继承性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497036" cy="5525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概念：父元素设置的 </a:t>
            </a:r>
            <a:r>
              <a:rPr lang="en-US" altLang="zh-CN"/>
              <a:t>CSS</a:t>
            </a:r>
            <a:r>
              <a:rPr lang="zh-CN" altLang="en-US"/>
              <a:t>样式，会自动被应用到子元素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4070976" y="2807519"/>
            <a:ext cx="3425875" cy="974305"/>
            <a:chOff x="1334339" y="2919520"/>
            <a:chExt cx="3425875" cy="97430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974305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24193" y="2939718"/>
              <a:ext cx="333602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 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311379" y="2817241"/>
            <a:ext cx="2592584" cy="970844"/>
            <a:chOff x="4906409" y="2934918"/>
            <a:chExt cx="2592584" cy="97084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9" y="2934918"/>
              <a:ext cx="2425570" cy="96458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51429" y="2951655"/>
              <a:ext cx="25475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  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你赢了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&lt;/p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156F2B6-C808-4993-BEA1-5340E296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379" y="3910168"/>
            <a:ext cx="2279719" cy="702283"/>
          </a:xfrm>
          <a:prstGeom prst="rect">
            <a:avLst/>
          </a:prstGeom>
        </p:spPr>
      </p:pic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1D318F55-3B06-4156-B40F-E58884FEA07C}"/>
              </a:ext>
            </a:extLst>
          </p:cNvPr>
          <p:cNvSpPr txBox="1">
            <a:spLocks/>
          </p:cNvSpPr>
          <p:nvPr/>
        </p:nvSpPr>
        <p:spPr>
          <a:xfrm>
            <a:off x="1177861" y="2325068"/>
            <a:ext cx="3901215" cy="48207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rgbClr val="C00000"/>
                </a:solidFill>
              </a:rPr>
              <a:t>简而言之：父元素有的样式，子元素也有</a:t>
            </a:r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7C171B-84ED-406A-BA72-E12379346C1E}"/>
              </a:ext>
            </a:extLst>
          </p:cNvPr>
          <p:cNvGrpSpPr/>
          <p:nvPr/>
        </p:nvGrpSpPr>
        <p:grpSpPr>
          <a:xfrm>
            <a:off x="1311379" y="4838592"/>
            <a:ext cx="6257102" cy="482074"/>
            <a:chOff x="1407232" y="4946657"/>
            <a:chExt cx="6257102" cy="482074"/>
          </a:xfrm>
        </p:grpSpPr>
        <p:sp>
          <p:nvSpPr>
            <p:cNvPr id="22" name="文本占位符 3">
              <a:extLst>
                <a:ext uri="{FF2B5EF4-FFF2-40B4-BE49-F238E27FC236}">
                  <a16:creationId xmlns:a16="http://schemas.microsoft.com/office/drawing/2014/main" id="{86413F39-626C-4771-B4F7-7AA53B6162F9}"/>
                </a:ext>
              </a:extLst>
            </p:cNvPr>
            <p:cNvSpPr txBox="1">
              <a:spLocks/>
            </p:cNvSpPr>
            <p:nvPr/>
          </p:nvSpPr>
          <p:spPr>
            <a:xfrm>
              <a:off x="1632800" y="4946657"/>
              <a:ext cx="6031534" cy="482074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sz="1600" kern="120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1pPr>
              <a:lvl2pPr marL="720000" indent="-360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600" b="0" kern="1200" dirty="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2pPr>
              <a:lvl3pPr marL="1079500" indent="-35877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sz="1600" b="0" kern="120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>
                  <a:solidFill>
                    <a:srgbClr val="C00000"/>
                  </a:solidFill>
                </a:rPr>
                <a:t>注意：如果父元素和子元素样式有重复的，则 子元素优先级更高</a:t>
              </a:r>
              <a:endParaRPr lang="en-US" altLang="zh-CN">
                <a:solidFill>
                  <a:srgbClr val="C00000"/>
                </a:solidFill>
              </a:endParaRPr>
            </a:p>
          </p:txBody>
        </p:sp>
        <p:sp>
          <p:nvSpPr>
            <p:cNvPr id="23" name="Shape 2401">
              <a:extLst>
                <a:ext uri="{FF2B5EF4-FFF2-40B4-BE49-F238E27FC236}">
                  <a16:creationId xmlns:a16="http://schemas.microsoft.com/office/drawing/2014/main" id="{677AD5A3-3686-4C5C-A29C-F5CE51AC3B20}"/>
                </a:ext>
              </a:extLst>
            </p:cNvPr>
            <p:cNvSpPr/>
            <p:nvPr/>
          </p:nvSpPr>
          <p:spPr>
            <a:xfrm>
              <a:off x="1407232" y="5047964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4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特征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继承性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497036" cy="55255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概念：父元素设置的 </a:t>
            </a:r>
            <a:r>
              <a:rPr lang="en-US" altLang="zh-CN"/>
              <a:t>CSS</a:t>
            </a:r>
            <a:r>
              <a:rPr lang="zh-CN" altLang="en-US"/>
              <a:t>样式，会自动被应用到子元素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84905BD-7027-4C6D-AEF7-E9BAC76FF994}"/>
              </a:ext>
            </a:extLst>
          </p:cNvPr>
          <p:cNvGrpSpPr/>
          <p:nvPr/>
        </p:nvGrpSpPr>
        <p:grpSpPr>
          <a:xfrm>
            <a:off x="4070976" y="2807519"/>
            <a:ext cx="3336021" cy="2010498"/>
            <a:chOff x="1334339" y="2919520"/>
            <a:chExt cx="3336021" cy="201049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98FFCE-6DD0-4A6A-A235-5456AE609AC2}"/>
                </a:ext>
              </a:extLst>
            </p:cNvPr>
            <p:cNvSpPr/>
            <p:nvPr/>
          </p:nvSpPr>
          <p:spPr>
            <a:xfrm>
              <a:off x="1334339" y="2919520"/>
              <a:ext cx="3336021" cy="2010498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2D2E18-C2BA-4BFC-A2AB-807FE0A6B82D}"/>
                </a:ext>
              </a:extLst>
            </p:cNvPr>
            <p:cNvSpPr/>
            <p:nvPr/>
          </p:nvSpPr>
          <p:spPr>
            <a:xfrm>
              <a:off x="1424193" y="2939718"/>
              <a:ext cx="3246167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 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p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 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40F0AE-E47E-47BC-8D9F-8DEA4949032D}"/>
              </a:ext>
            </a:extLst>
          </p:cNvPr>
          <p:cNvGrpSpPr/>
          <p:nvPr/>
        </p:nvGrpSpPr>
        <p:grpSpPr>
          <a:xfrm>
            <a:off x="1311379" y="2817241"/>
            <a:ext cx="2592584" cy="970844"/>
            <a:chOff x="4906409" y="2934918"/>
            <a:chExt cx="2592584" cy="97084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4F31DE-E805-4F20-AD03-B5B5BF51C1D1}"/>
                </a:ext>
              </a:extLst>
            </p:cNvPr>
            <p:cNvSpPr/>
            <p:nvPr/>
          </p:nvSpPr>
          <p:spPr>
            <a:xfrm>
              <a:off x="4906409" y="2934918"/>
              <a:ext cx="2425570" cy="96458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7EE5EF-8426-49F2-A6B0-75C3FB2E79D1}"/>
                </a:ext>
              </a:extLst>
            </p:cNvPr>
            <p:cNvSpPr/>
            <p:nvPr/>
          </p:nvSpPr>
          <p:spPr>
            <a:xfrm>
              <a:off x="4951429" y="2951655"/>
              <a:ext cx="25475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我只有一个优点：服输。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  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你赢了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&lt;/p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156F2B6-C808-4993-BEA1-5340E296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379" y="3910168"/>
            <a:ext cx="2279719" cy="702283"/>
          </a:xfrm>
          <a:prstGeom prst="rect">
            <a:avLst/>
          </a:prstGeom>
        </p:spPr>
      </p:pic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1D318F55-3B06-4156-B40F-E58884FEA07C}"/>
              </a:ext>
            </a:extLst>
          </p:cNvPr>
          <p:cNvSpPr txBox="1">
            <a:spLocks/>
          </p:cNvSpPr>
          <p:nvPr/>
        </p:nvSpPr>
        <p:spPr>
          <a:xfrm>
            <a:off x="1177861" y="2325068"/>
            <a:ext cx="3901215" cy="48207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rgbClr val="C00000"/>
                </a:solidFill>
              </a:rPr>
              <a:t>简而言之：父元素有的样式，子元素也有</a:t>
            </a:r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7C171B-84ED-406A-BA72-E12379346C1E}"/>
              </a:ext>
            </a:extLst>
          </p:cNvPr>
          <p:cNvGrpSpPr/>
          <p:nvPr/>
        </p:nvGrpSpPr>
        <p:grpSpPr>
          <a:xfrm>
            <a:off x="1311379" y="4838592"/>
            <a:ext cx="6257102" cy="482074"/>
            <a:chOff x="1407232" y="4946657"/>
            <a:chExt cx="6257102" cy="482074"/>
          </a:xfrm>
        </p:grpSpPr>
        <p:sp>
          <p:nvSpPr>
            <p:cNvPr id="22" name="文本占位符 3">
              <a:extLst>
                <a:ext uri="{FF2B5EF4-FFF2-40B4-BE49-F238E27FC236}">
                  <a16:creationId xmlns:a16="http://schemas.microsoft.com/office/drawing/2014/main" id="{86413F39-626C-4771-B4F7-7AA53B6162F9}"/>
                </a:ext>
              </a:extLst>
            </p:cNvPr>
            <p:cNvSpPr txBox="1">
              <a:spLocks/>
            </p:cNvSpPr>
            <p:nvPr/>
          </p:nvSpPr>
          <p:spPr>
            <a:xfrm>
              <a:off x="1632800" y="4946657"/>
              <a:ext cx="6031534" cy="482074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sz="1600" kern="120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1pPr>
              <a:lvl2pPr marL="720000" indent="-360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600" b="0" kern="1200" dirty="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2pPr>
              <a:lvl3pPr marL="1079500" indent="-35877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sz="1600" b="0" kern="120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>
                  <a:solidFill>
                    <a:srgbClr val="C00000"/>
                  </a:solidFill>
                </a:rPr>
                <a:t>注意：如果父元素和子元素样式有重复的，则 子元素优先级更高</a:t>
              </a:r>
              <a:endParaRPr lang="en-US" altLang="zh-CN">
                <a:solidFill>
                  <a:srgbClr val="C00000"/>
                </a:solidFill>
              </a:endParaRPr>
            </a:p>
          </p:txBody>
        </p:sp>
        <p:sp>
          <p:nvSpPr>
            <p:cNvPr id="23" name="Shape 2401">
              <a:extLst>
                <a:ext uri="{FF2B5EF4-FFF2-40B4-BE49-F238E27FC236}">
                  <a16:creationId xmlns:a16="http://schemas.microsoft.com/office/drawing/2014/main" id="{677AD5A3-3686-4C5C-A29C-F5CE51AC3B20}"/>
                </a:ext>
              </a:extLst>
            </p:cNvPr>
            <p:cNvSpPr/>
            <p:nvPr/>
          </p:nvSpPr>
          <p:spPr>
            <a:xfrm>
              <a:off x="1407232" y="5047964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9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要求：虾米音乐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92371"/>
            <a:ext cx="5257800" cy="210164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组合选择器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字体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背景图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补充：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893AE3-B990-4944-A723-B5028126044C}"/>
              </a:ext>
            </a:extLst>
          </p:cNvPr>
          <p:cNvSpPr/>
          <p:nvPr/>
        </p:nvSpPr>
        <p:spPr>
          <a:xfrm>
            <a:off x="1199535" y="3994012"/>
            <a:ext cx="46840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Calibri" panose="020F0502020204030204" pitchFamily="34" charset="0"/>
              <a:buChar char="-"/>
            </a:pPr>
            <a:r>
              <a:rPr lang="en-US" altLang="zh-CN" sz="1600">
                <a:ea typeface="阿里巴巴普惠体" panose="00020600040101010101"/>
              </a:rPr>
              <a:t>header </a:t>
            </a:r>
            <a:r>
              <a:rPr lang="zh-CN" altLang="en-US" sz="1600">
                <a:ea typeface="阿里巴巴普惠体" panose="00020600040101010101"/>
              </a:rPr>
              <a:t>标签</a:t>
            </a:r>
            <a:endParaRPr lang="en-US" altLang="zh-CN" sz="1600">
              <a:ea typeface="阿里巴巴普惠体" panose="00020600040101010101"/>
            </a:endParaRPr>
          </a:p>
          <a:p>
            <a:pPr marL="176213" indent="-176213">
              <a:buFont typeface="Calibri" panose="020F0502020204030204" pitchFamily="34" charset="0"/>
              <a:buChar char="-"/>
            </a:pPr>
            <a:r>
              <a:rPr lang="en-US" altLang="zh-CN" sz="1600">
                <a:ea typeface="阿里巴巴普惠体" panose="00020600040101010101"/>
              </a:rPr>
              <a:t>section </a:t>
            </a:r>
            <a:r>
              <a:rPr lang="zh-CN" altLang="en-US" sz="1600">
                <a:ea typeface="阿里巴巴普惠体" panose="00020600040101010101"/>
              </a:rPr>
              <a:t>标签</a:t>
            </a:r>
            <a:endParaRPr lang="en-US" altLang="zh-CN" sz="1600">
              <a:ea typeface="阿里巴巴普惠体" panose="00020600040101010101"/>
            </a:endParaRPr>
          </a:p>
          <a:p>
            <a:pPr marL="176213" indent="-176213">
              <a:buFont typeface="Calibri" panose="020F0502020204030204" pitchFamily="34" charset="0"/>
              <a:buChar char="-"/>
            </a:pPr>
            <a:r>
              <a:rPr lang="en-US" altLang="zh-CN" sz="1600">
                <a:ea typeface="阿里巴巴普惠体" panose="00020600040101010101"/>
              </a:rPr>
              <a:t>aside </a:t>
            </a:r>
            <a:r>
              <a:rPr lang="zh-CN" altLang="en-US" sz="1600">
                <a:ea typeface="阿里巴巴普惠体" panose="00020600040101010101"/>
              </a:rPr>
              <a:t>标签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E4289A-77BC-4B07-A46B-C31DB623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605" y="1886765"/>
            <a:ext cx="7710522" cy="3164961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401371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要求：虾米音乐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92371"/>
            <a:ext cx="3113991" cy="316378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思路：</a:t>
            </a:r>
            <a:endParaRPr lang="en-US" altLang="zh-CN"/>
          </a:p>
          <a:p>
            <a:r>
              <a:rPr lang="zh-CN" altLang="en-US"/>
              <a:t>整体分 页头 和 主体 </a:t>
            </a:r>
            <a:endParaRPr lang="en-US" altLang="zh-CN"/>
          </a:p>
          <a:p>
            <a:r>
              <a:rPr lang="zh-CN" altLang="en-US"/>
              <a:t>页头：背景色，</a:t>
            </a:r>
            <a:r>
              <a:rPr lang="en-US" altLang="zh-CN"/>
              <a:t>logo</a:t>
            </a:r>
          </a:p>
          <a:p>
            <a:r>
              <a:rPr lang="zh-CN" altLang="en-US"/>
              <a:t>主体：</a:t>
            </a:r>
            <a:endParaRPr lang="en-US" altLang="zh-CN"/>
          </a:p>
          <a:p>
            <a:pPr lvl="1"/>
            <a:r>
              <a:rPr lang="zh-CN" altLang="en-US"/>
              <a:t>左侧功能列表</a:t>
            </a:r>
            <a:endParaRPr lang="en-US" altLang="zh-CN"/>
          </a:p>
          <a:p>
            <a:pPr lvl="1"/>
            <a:r>
              <a:rPr lang="zh-CN" altLang="en-US"/>
              <a:t>中间歌曲列表</a:t>
            </a:r>
            <a:endParaRPr lang="en-US" altLang="zh-CN"/>
          </a:p>
          <a:p>
            <a:pPr lvl="1"/>
            <a:r>
              <a:rPr lang="zh-CN" altLang="en-US"/>
              <a:t>右侧专辑封面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E4289A-77BC-4B07-A46B-C31DB623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046" y="1947938"/>
            <a:ext cx="7710522" cy="3164961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AFB3A0-8026-4E64-AB00-E723224ED40C}"/>
              </a:ext>
            </a:extLst>
          </p:cNvPr>
          <p:cNvSpPr/>
          <p:nvPr/>
        </p:nvSpPr>
        <p:spPr>
          <a:xfrm>
            <a:off x="3972046" y="1947938"/>
            <a:ext cx="7710522" cy="427227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22FA4F-F81B-4418-BD87-B064A6D38E97}"/>
              </a:ext>
            </a:extLst>
          </p:cNvPr>
          <p:cNvSpPr/>
          <p:nvPr/>
        </p:nvSpPr>
        <p:spPr>
          <a:xfrm>
            <a:off x="3972046" y="2426214"/>
            <a:ext cx="7710522" cy="2706189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DF6332-7A69-42CC-B34A-C0897A6F725F}"/>
              </a:ext>
            </a:extLst>
          </p:cNvPr>
          <p:cNvSpPr/>
          <p:nvPr/>
        </p:nvSpPr>
        <p:spPr>
          <a:xfrm>
            <a:off x="4024919" y="2476794"/>
            <a:ext cx="1616991" cy="2579367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7B9FE4-9768-499C-AA07-FD75C04D0445}"/>
              </a:ext>
            </a:extLst>
          </p:cNvPr>
          <p:cNvSpPr/>
          <p:nvPr/>
        </p:nvSpPr>
        <p:spPr>
          <a:xfrm>
            <a:off x="5813286" y="2476794"/>
            <a:ext cx="3853228" cy="2579367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98E156-6C5D-4B9E-910B-0496238B5DC3}"/>
              </a:ext>
            </a:extLst>
          </p:cNvPr>
          <p:cNvSpPr/>
          <p:nvPr/>
        </p:nvSpPr>
        <p:spPr>
          <a:xfrm>
            <a:off x="9837890" y="2476793"/>
            <a:ext cx="1771950" cy="2579367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211AA1D-ECA1-42A7-9CD9-EA722751FFA3}"/>
              </a:ext>
            </a:extLst>
          </p:cNvPr>
          <p:cNvSpPr/>
          <p:nvPr/>
        </p:nvSpPr>
        <p:spPr>
          <a:xfrm>
            <a:off x="4024919" y="1994775"/>
            <a:ext cx="1385718" cy="304486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4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  <p:bldP spid="14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要求：虾米音乐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92371"/>
            <a:ext cx="3113991" cy="316378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思路：</a:t>
            </a:r>
            <a:endParaRPr lang="en-US" altLang="zh-CN"/>
          </a:p>
          <a:p>
            <a:r>
              <a:rPr lang="zh-CN" altLang="en-US"/>
              <a:t>整体分 页头 和 主体 </a:t>
            </a:r>
            <a:endParaRPr lang="en-US" altLang="zh-CN"/>
          </a:p>
          <a:p>
            <a:r>
              <a:rPr lang="zh-CN" altLang="en-US"/>
              <a:t>页头：背景色，</a:t>
            </a:r>
            <a:r>
              <a:rPr lang="en-US" altLang="zh-CN"/>
              <a:t>logo</a:t>
            </a:r>
          </a:p>
          <a:p>
            <a:r>
              <a:rPr lang="zh-CN" altLang="en-US"/>
              <a:t>主体：</a:t>
            </a:r>
            <a:endParaRPr lang="en-US" altLang="zh-CN"/>
          </a:p>
          <a:p>
            <a:pPr lvl="1"/>
            <a:r>
              <a:rPr lang="zh-CN" altLang="en-US"/>
              <a:t>左侧功能列表</a:t>
            </a:r>
            <a:endParaRPr lang="en-US" altLang="zh-CN"/>
          </a:p>
          <a:p>
            <a:pPr lvl="1"/>
            <a:r>
              <a:rPr lang="zh-CN" altLang="en-US"/>
              <a:t>中间歌曲列表</a:t>
            </a:r>
            <a:endParaRPr lang="en-US" altLang="zh-CN"/>
          </a:p>
          <a:p>
            <a:pPr lvl="1"/>
            <a:r>
              <a:rPr lang="zh-CN" altLang="en-US"/>
              <a:t>右侧专辑封面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EABBB18-CC09-4109-8680-1F390A6F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51" y="2171199"/>
            <a:ext cx="7323455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6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目标：知道字体的类型及不同操作系统常见字体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字体类型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字体设置规则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BC3F33-528D-40F4-A860-656169B4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037" y="1989138"/>
            <a:ext cx="5257800" cy="34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3031643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要求：虾米音乐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92371"/>
            <a:ext cx="4249189" cy="291238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>
                <a:ea typeface="阿里巴巴普惠体" panose="00020600040101010101"/>
              </a:rPr>
              <a:t>语义化标签</a:t>
            </a:r>
            <a:endParaRPr lang="en-US" altLang="zh-CN" b="1">
              <a:ea typeface="阿里巴巴普惠体" panose="00020600040101010101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</a:p>
          <a:p>
            <a:pPr marL="3571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布局时，通常用</a:t>
            </a:r>
            <a:r>
              <a:rPr lang="en-US" altLang="zh-CN">
                <a:ea typeface="阿里巴巴普惠体" panose="00020600040101010101"/>
              </a:rPr>
              <a:t>div</a:t>
            </a:r>
          </a:p>
          <a:p>
            <a:pPr marL="3571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但那么多</a:t>
            </a:r>
            <a:r>
              <a:rPr lang="en-US" altLang="zh-CN">
                <a:ea typeface="阿里巴巴普惠体" panose="00020600040101010101"/>
              </a:rPr>
              <a:t>div</a:t>
            </a:r>
            <a:r>
              <a:rPr lang="zh-CN" altLang="en-US">
                <a:ea typeface="阿里巴巴普惠体" panose="00020600040101010101"/>
              </a:rPr>
              <a:t>，不容易分辨</a:t>
            </a:r>
            <a:endParaRPr lang="en-US" altLang="zh-CN">
              <a:ea typeface="阿里巴巴普惠体" panose="00020600040101010101"/>
            </a:endParaRPr>
          </a:p>
          <a:p>
            <a:pPr marL="3571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所以</a:t>
            </a:r>
            <a:r>
              <a:rPr lang="en-US" altLang="zh-CN">
                <a:ea typeface="阿里巴巴普惠体" panose="00020600040101010101"/>
              </a:rPr>
              <a:t>html5</a:t>
            </a:r>
            <a:r>
              <a:rPr lang="zh-CN" altLang="en-US">
                <a:ea typeface="阿里巴巴普惠体" panose="00020600040101010101"/>
              </a:rPr>
              <a:t>就出了语义化标签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22EDB4-D96E-400C-89DF-FFF0691585EE}"/>
              </a:ext>
            </a:extLst>
          </p:cNvPr>
          <p:cNvSpPr/>
          <p:nvPr/>
        </p:nvSpPr>
        <p:spPr>
          <a:xfrm>
            <a:off x="5704572" y="1982474"/>
            <a:ext cx="4543316" cy="6400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&lt;div&gt;</a:t>
            </a: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F46B3F-7168-401D-83AF-D8E109C044AF}"/>
              </a:ext>
            </a:extLst>
          </p:cNvPr>
          <p:cNvSpPr/>
          <p:nvPr/>
        </p:nvSpPr>
        <p:spPr>
          <a:xfrm>
            <a:off x="5704572" y="2746448"/>
            <a:ext cx="899571" cy="1574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 div &gt;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B2B37A-EE4C-432B-A026-1DD191CB6C2F}"/>
              </a:ext>
            </a:extLst>
          </p:cNvPr>
          <p:cNvSpPr/>
          <p:nvPr/>
        </p:nvSpPr>
        <p:spPr>
          <a:xfrm>
            <a:off x="6700226" y="2746448"/>
            <a:ext cx="2541822" cy="1574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 div &gt;</a:t>
            </a: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783F9FA-61B8-42CD-A0AB-E36103CDD457}"/>
              </a:ext>
            </a:extLst>
          </p:cNvPr>
          <p:cNvSpPr/>
          <p:nvPr/>
        </p:nvSpPr>
        <p:spPr>
          <a:xfrm>
            <a:off x="9348317" y="2746447"/>
            <a:ext cx="899571" cy="1574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 div &gt;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94184C-360D-4953-BED5-06E21F937C2A}"/>
              </a:ext>
            </a:extLst>
          </p:cNvPr>
          <p:cNvSpPr/>
          <p:nvPr/>
        </p:nvSpPr>
        <p:spPr>
          <a:xfrm>
            <a:off x="5704572" y="4445205"/>
            <a:ext cx="4543316" cy="6400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 div &gt;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01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3031643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要求：虾米音乐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92371"/>
            <a:ext cx="4249189" cy="218917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>
                <a:ea typeface="阿里巴巴普惠体" panose="00020600040101010101"/>
              </a:rPr>
              <a:t>语义化标签</a:t>
            </a:r>
            <a:endParaRPr lang="en-US" altLang="zh-CN" b="1">
              <a:ea typeface="阿里巴巴普惠体" panose="00020600040101010101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</a:p>
          <a:p>
            <a:pPr marL="3571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布局时，通常用</a:t>
            </a:r>
            <a:r>
              <a:rPr lang="en-US" altLang="zh-CN">
                <a:ea typeface="阿里巴巴普惠体" panose="00020600040101010101"/>
              </a:rPr>
              <a:t>div</a:t>
            </a:r>
          </a:p>
          <a:p>
            <a:pPr marL="3571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但那么多</a:t>
            </a:r>
            <a:r>
              <a:rPr lang="en-US" altLang="zh-CN">
                <a:ea typeface="阿里巴巴普惠体" panose="00020600040101010101"/>
              </a:rPr>
              <a:t>div</a:t>
            </a:r>
            <a:r>
              <a:rPr lang="zh-CN" altLang="en-US">
                <a:ea typeface="阿里巴巴普惠体" panose="00020600040101010101"/>
              </a:rPr>
              <a:t>，不容易分辨</a:t>
            </a:r>
            <a:endParaRPr lang="en-US" altLang="zh-CN">
              <a:ea typeface="阿里巴巴普惠体" panose="00020600040101010101"/>
            </a:endParaRPr>
          </a:p>
          <a:p>
            <a:pPr marL="3571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所以</a:t>
            </a:r>
            <a:r>
              <a:rPr lang="en-US" altLang="zh-CN">
                <a:ea typeface="阿里巴巴普惠体" panose="00020600040101010101"/>
              </a:rPr>
              <a:t>html5</a:t>
            </a:r>
            <a:r>
              <a:rPr lang="zh-CN" altLang="en-US">
                <a:ea typeface="阿里巴巴普惠体" panose="00020600040101010101"/>
              </a:rPr>
              <a:t>就出了语义化标签</a:t>
            </a:r>
            <a:endParaRPr lang="en-US" altLang="zh-CN">
              <a:ea typeface="阿里巴巴普惠体" panose="00020600040101010101"/>
            </a:endParaRPr>
          </a:p>
          <a:p>
            <a:pPr marL="3571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相比于 </a:t>
            </a:r>
            <a:r>
              <a:rPr lang="en-US" altLang="zh-CN">
                <a:ea typeface="阿里巴巴普惠体" panose="00020600040101010101"/>
              </a:rPr>
              <a:t>div</a:t>
            </a:r>
            <a:r>
              <a:rPr lang="zh-CN" altLang="en-US">
                <a:ea typeface="阿里巴巴普惠体" panose="00020600040101010101"/>
              </a:rPr>
              <a:t>，可以让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标签作用</a:t>
            </a:r>
            <a:r>
              <a:rPr lang="zh-CN" altLang="en-US">
                <a:ea typeface="阿里巴巴普惠体" panose="00020600040101010101"/>
              </a:rPr>
              <a:t>一目了然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37BA78-C021-4FB6-85AA-2723D25E30F0}"/>
              </a:ext>
            </a:extLst>
          </p:cNvPr>
          <p:cNvSpPr/>
          <p:nvPr/>
        </p:nvSpPr>
        <p:spPr>
          <a:xfrm>
            <a:off x="5704572" y="1982474"/>
            <a:ext cx="4543316" cy="6400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&lt;header&gt;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7E6BD56-2B91-4E0C-8D08-FD479B964BF9}"/>
              </a:ext>
            </a:extLst>
          </p:cNvPr>
          <p:cNvSpPr/>
          <p:nvPr/>
        </p:nvSpPr>
        <p:spPr>
          <a:xfrm>
            <a:off x="5704572" y="2746448"/>
            <a:ext cx="899571" cy="1574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&lt;aside&gt;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8FB217-CCF0-42CC-8E46-2982976B2C43}"/>
              </a:ext>
            </a:extLst>
          </p:cNvPr>
          <p:cNvSpPr/>
          <p:nvPr/>
        </p:nvSpPr>
        <p:spPr>
          <a:xfrm>
            <a:off x="6700226" y="2746448"/>
            <a:ext cx="2541822" cy="1574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&lt;section&gt;</a:t>
            </a:r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70E1C4-AB3D-436F-86ED-E6428D9A3CE4}"/>
              </a:ext>
            </a:extLst>
          </p:cNvPr>
          <p:cNvSpPr/>
          <p:nvPr/>
        </p:nvSpPr>
        <p:spPr>
          <a:xfrm>
            <a:off x="9348317" y="2746447"/>
            <a:ext cx="899571" cy="1574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&lt;aside&gt;</a:t>
            </a:r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759370-D0DF-455A-8D25-1992E07E4CF5}"/>
              </a:ext>
            </a:extLst>
          </p:cNvPr>
          <p:cNvSpPr/>
          <p:nvPr/>
        </p:nvSpPr>
        <p:spPr>
          <a:xfrm>
            <a:off x="5704572" y="4445205"/>
            <a:ext cx="4543316" cy="6400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&lt;footer&gt;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BB99A7-3F14-4F5A-BD51-1FF7D568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76" y="4170806"/>
            <a:ext cx="4320914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10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249C2E-07EF-4668-8CC9-27D54AF3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标签 上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62EFCF-979C-4C89-9863-5F272EAFB5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559" y="1903912"/>
            <a:ext cx="3378005" cy="3196039"/>
          </a:xfrm>
        </p:spPr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基本结构与语法规范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</a:p>
        </p:txBody>
      </p:sp>
    </p:spTree>
    <p:extLst>
      <p:ext uri="{BB962C8B-B14F-4D97-AF65-F5344CB8AC3E}">
        <p14:creationId xmlns:p14="http://schemas.microsoft.com/office/powerpoint/2010/main" val="816354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858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3C49D4-094F-4D8E-974B-7D6EDA5C6132}"/>
              </a:ext>
            </a:extLst>
          </p:cNvPr>
          <p:cNvGrpSpPr/>
          <p:nvPr/>
        </p:nvGrpSpPr>
        <p:grpSpPr>
          <a:xfrm>
            <a:off x="579642" y="2344885"/>
            <a:ext cx="4680065" cy="2660075"/>
            <a:chOff x="6564806" y="3563403"/>
            <a:chExt cx="4680065" cy="26600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EC4B851-B853-42CA-9671-AA0EBD85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806" y="3881631"/>
              <a:ext cx="3443893" cy="234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FF0A33-0F06-498B-B5A6-09E452D83FD0}"/>
                </a:ext>
              </a:extLst>
            </p:cNvPr>
            <p:cNvSpPr txBox="1"/>
            <p:nvPr/>
          </p:nvSpPr>
          <p:spPr>
            <a:xfrm>
              <a:off x="7814203" y="3563403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宽度：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width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2B1D12B-852C-49D5-BE4F-8A4FB9148B79}"/>
                </a:ext>
              </a:extLst>
            </p:cNvPr>
            <p:cNvSpPr txBox="1"/>
            <p:nvPr/>
          </p:nvSpPr>
          <p:spPr>
            <a:xfrm>
              <a:off x="10008699" y="4667865"/>
              <a:ext cx="1236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高度：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height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908EA37-D20B-4D37-8B8E-8FB49DEB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055" y="791558"/>
            <a:ext cx="6747050" cy="31213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3F6635-8FC1-4CF9-90D3-17A5DF1E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76" y="4686420"/>
            <a:ext cx="6348010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超链接 伪类选择器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5148091" cy="911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代码：</a:t>
            </a:r>
            <a:endParaRPr lang="en-US" altLang="zh-CN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61D6C0-FC3E-42D1-A182-A4AC7D11F01D}"/>
              </a:ext>
            </a:extLst>
          </p:cNvPr>
          <p:cNvGrpSpPr/>
          <p:nvPr/>
        </p:nvGrpSpPr>
        <p:grpSpPr>
          <a:xfrm>
            <a:off x="1313312" y="2562683"/>
            <a:ext cx="3845761" cy="1778634"/>
            <a:chOff x="1313312" y="2562683"/>
            <a:chExt cx="3845761" cy="177863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5D53672-2B7E-4200-8193-D76758D88433}"/>
                </a:ext>
              </a:extLst>
            </p:cNvPr>
            <p:cNvSpPr/>
            <p:nvPr/>
          </p:nvSpPr>
          <p:spPr>
            <a:xfrm>
              <a:off x="1313312" y="2562683"/>
              <a:ext cx="3827288" cy="177863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C13CAEF-0A34-491D-9F64-592191F8D55F}"/>
                </a:ext>
              </a:extLst>
            </p:cNvPr>
            <p:cNvSpPr/>
            <p:nvPr/>
          </p:nvSpPr>
          <p:spPr>
            <a:xfrm>
              <a:off x="1331785" y="2586991"/>
              <a:ext cx="382728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:link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未访问过的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a:link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  <a:p>
              <a:b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</a:b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:visited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鼠标点击之后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a:visited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blue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1066E73-458F-4E28-A8FC-C427BCAECD17}"/>
              </a:ext>
            </a:extLst>
          </p:cNvPr>
          <p:cNvGrpSpPr/>
          <p:nvPr/>
        </p:nvGrpSpPr>
        <p:grpSpPr>
          <a:xfrm>
            <a:off x="6004764" y="2542396"/>
            <a:ext cx="3827288" cy="1773208"/>
            <a:chOff x="6351186" y="2568109"/>
            <a:chExt cx="3827288" cy="177320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71B0EE-852A-4FEA-9E19-B0312210C0C4}"/>
                </a:ext>
              </a:extLst>
            </p:cNvPr>
            <p:cNvSpPr/>
            <p:nvPr/>
          </p:nvSpPr>
          <p:spPr>
            <a:xfrm>
              <a:off x="6351186" y="2568109"/>
              <a:ext cx="3827288" cy="1773208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C1E27D2-D197-40F2-B698-2506C41D5791}"/>
                </a:ext>
              </a:extLst>
            </p:cNvPr>
            <p:cNvSpPr/>
            <p:nvPr/>
          </p:nvSpPr>
          <p:spPr>
            <a:xfrm>
              <a:off x="6369659" y="2586991"/>
              <a:ext cx="350576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:hover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鼠标悬停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a:hover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pink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  <a:p>
              <a:b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</a:b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:active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鼠标激活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a:active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green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16EE27B-4037-4CE5-AEDD-88006FDEAAAF}"/>
              </a:ext>
            </a:extLst>
          </p:cNvPr>
          <p:cNvGrpSpPr/>
          <p:nvPr/>
        </p:nvGrpSpPr>
        <p:grpSpPr>
          <a:xfrm>
            <a:off x="4226204" y="490734"/>
            <a:ext cx="4830618" cy="1486251"/>
            <a:chOff x="3061999" y="3139111"/>
            <a:chExt cx="5148090" cy="1692996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72AC755-2EA1-454F-B386-042E2CDE6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1999" y="3139111"/>
              <a:ext cx="5148090" cy="1692996"/>
            </a:xfrm>
            <a:prstGeom prst="rect">
              <a:avLst/>
            </a:prstGeom>
            <a:ln>
              <a:solidFill>
                <a:srgbClr val="404040"/>
              </a:solidFill>
            </a:ln>
          </p:spPr>
        </p:pic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4B81C5FE-49CB-4A11-A78C-607C52F1DEFF}"/>
                </a:ext>
              </a:extLst>
            </p:cNvPr>
            <p:cNvSpPr/>
            <p:nvPr/>
          </p:nvSpPr>
          <p:spPr>
            <a:xfrm>
              <a:off x="5911275" y="3777673"/>
              <a:ext cx="147782" cy="443345"/>
            </a:xfrm>
            <a:prstGeom prst="leftBrac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7448BDA-6CEC-4F5E-A6BF-2AA5357385AC}"/>
                </a:ext>
              </a:extLst>
            </p:cNvPr>
            <p:cNvCxnSpPr>
              <a:cxnSpLocks/>
            </p:cNvCxnSpPr>
            <p:nvPr/>
          </p:nvCxnSpPr>
          <p:spPr>
            <a:xfrm>
              <a:off x="5440218" y="3429000"/>
              <a:ext cx="655782" cy="1639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39CB360-2606-4174-BA35-FF93BBF01BCA}"/>
                </a:ext>
              </a:extLst>
            </p:cNvPr>
            <p:cNvCxnSpPr>
              <a:cxnSpLocks/>
            </p:cNvCxnSpPr>
            <p:nvPr/>
          </p:nvCxnSpPr>
          <p:spPr>
            <a:xfrm>
              <a:off x="5403274" y="4008582"/>
              <a:ext cx="437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DAA3804-BC38-467A-8A4D-78A6074F6658}"/>
                </a:ext>
              </a:extLst>
            </p:cNvPr>
            <p:cNvCxnSpPr/>
            <p:nvPr/>
          </p:nvCxnSpPr>
          <p:spPr>
            <a:xfrm flipV="1">
              <a:off x="5440218" y="4341091"/>
              <a:ext cx="655782" cy="212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EE075D61-5949-49AD-9E8C-6D8F5571E745}"/>
              </a:ext>
            </a:extLst>
          </p:cNvPr>
          <p:cNvSpPr txBox="1">
            <a:spLocks/>
          </p:cNvSpPr>
          <p:nvPr/>
        </p:nvSpPr>
        <p:spPr>
          <a:xfrm>
            <a:off x="910962" y="4421979"/>
            <a:ext cx="149972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注意：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D0D33-46FB-48DE-ABD4-DD6CD4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24" y="5071919"/>
            <a:ext cx="265199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5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6BB1CC-CC3B-4725-B861-6AC4F3D2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848348"/>
            <a:ext cx="5284498" cy="30047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FA4D74-41A7-4221-AB22-239181AE4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14" y="2290617"/>
            <a:ext cx="4072139" cy="24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1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C9931E-4E5B-4382-A854-88D4E328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26" y="1748652"/>
            <a:ext cx="4005201" cy="39270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F7DC70-072A-4F90-B49C-9BCA80B4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2" y="1888764"/>
            <a:ext cx="5844740" cy="28765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894C8E-4BBA-4301-B79F-35B44D675CB3}"/>
              </a:ext>
            </a:extLst>
          </p:cNvPr>
          <p:cNvSpPr/>
          <p:nvPr/>
        </p:nvSpPr>
        <p:spPr>
          <a:xfrm>
            <a:off x="6777285" y="4765329"/>
            <a:ext cx="33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http://m.imooc.com/article/8983</a:t>
            </a:r>
          </a:p>
        </p:txBody>
      </p:sp>
    </p:spTree>
    <p:extLst>
      <p:ext uri="{BB962C8B-B14F-4D97-AF65-F5344CB8AC3E}">
        <p14:creationId xmlns:p14="http://schemas.microsoft.com/office/powerpoint/2010/main" val="2573147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114" name="Shape 2368"/>
          <p:cNvSpPr/>
          <p:nvPr/>
        </p:nvSpPr>
        <p:spPr>
          <a:xfrm>
            <a:off x="87971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5" name="Shape 2369"/>
          <p:cNvSpPr/>
          <p:nvPr/>
        </p:nvSpPr>
        <p:spPr>
          <a:xfrm>
            <a:off x="141300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6" name="Shape 2370"/>
          <p:cNvSpPr/>
          <p:nvPr/>
        </p:nvSpPr>
        <p:spPr>
          <a:xfrm>
            <a:off x="194628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7" name="Shape 2371"/>
          <p:cNvSpPr/>
          <p:nvPr/>
        </p:nvSpPr>
        <p:spPr>
          <a:xfrm>
            <a:off x="2518435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8" name="Shape 2372"/>
          <p:cNvSpPr/>
          <p:nvPr/>
        </p:nvSpPr>
        <p:spPr>
          <a:xfrm>
            <a:off x="3051721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9" name="Shape 2373"/>
          <p:cNvSpPr/>
          <p:nvPr/>
        </p:nvSpPr>
        <p:spPr>
          <a:xfrm>
            <a:off x="3571778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0" name="Shape 2374"/>
          <p:cNvSpPr/>
          <p:nvPr/>
        </p:nvSpPr>
        <p:spPr>
          <a:xfrm>
            <a:off x="4105065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1" name="Shape 2375"/>
          <p:cNvSpPr/>
          <p:nvPr/>
        </p:nvSpPr>
        <p:spPr>
          <a:xfrm>
            <a:off x="4639178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2" name="Shape 2376"/>
          <p:cNvSpPr/>
          <p:nvPr/>
        </p:nvSpPr>
        <p:spPr>
          <a:xfrm>
            <a:off x="5172464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3" name="Shape 2377"/>
          <p:cNvSpPr/>
          <p:nvPr/>
        </p:nvSpPr>
        <p:spPr>
          <a:xfrm>
            <a:off x="5705751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4" name="Shape 2378"/>
          <p:cNvSpPr/>
          <p:nvPr/>
        </p:nvSpPr>
        <p:spPr>
          <a:xfrm>
            <a:off x="905347" y="1959776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5" name="Shape 2379"/>
          <p:cNvSpPr/>
          <p:nvPr/>
        </p:nvSpPr>
        <p:spPr>
          <a:xfrm>
            <a:off x="141300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6" name="Shape 2380"/>
          <p:cNvSpPr/>
          <p:nvPr/>
        </p:nvSpPr>
        <p:spPr>
          <a:xfrm>
            <a:off x="1971920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7" name="Shape 2381"/>
          <p:cNvSpPr/>
          <p:nvPr/>
        </p:nvSpPr>
        <p:spPr>
          <a:xfrm>
            <a:off x="2505206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8" name="Shape 2382"/>
          <p:cNvSpPr/>
          <p:nvPr/>
        </p:nvSpPr>
        <p:spPr>
          <a:xfrm>
            <a:off x="3013688" y="2004423"/>
            <a:ext cx="278632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9" name="Shape 2383"/>
          <p:cNvSpPr/>
          <p:nvPr/>
        </p:nvSpPr>
        <p:spPr>
          <a:xfrm>
            <a:off x="354697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0" name="Shape 2384"/>
          <p:cNvSpPr/>
          <p:nvPr/>
        </p:nvSpPr>
        <p:spPr>
          <a:xfrm>
            <a:off x="4105065" y="1985407"/>
            <a:ext cx="229024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1" name="Shape 2385"/>
          <p:cNvSpPr/>
          <p:nvPr/>
        </p:nvSpPr>
        <p:spPr>
          <a:xfrm>
            <a:off x="461354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2" name="Shape 2386"/>
          <p:cNvSpPr/>
          <p:nvPr/>
        </p:nvSpPr>
        <p:spPr>
          <a:xfrm>
            <a:off x="514683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3" name="Shape 2387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4" name="Shape 2388"/>
          <p:cNvSpPr/>
          <p:nvPr/>
        </p:nvSpPr>
        <p:spPr>
          <a:xfrm>
            <a:off x="87971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5" name="Shape 2389"/>
          <p:cNvSpPr/>
          <p:nvPr/>
        </p:nvSpPr>
        <p:spPr>
          <a:xfrm>
            <a:off x="1413003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6" name="Shape 2390"/>
          <p:cNvSpPr/>
          <p:nvPr/>
        </p:nvSpPr>
        <p:spPr>
          <a:xfrm>
            <a:off x="194628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7" name="Shape 2391"/>
          <p:cNvSpPr/>
          <p:nvPr/>
        </p:nvSpPr>
        <p:spPr>
          <a:xfrm>
            <a:off x="2479575" y="2600546"/>
            <a:ext cx="279459" cy="63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8" name="Shape 2392"/>
          <p:cNvSpPr/>
          <p:nvPr/>
        </p:nvSpPr>
        <p:spPr>
          <a:xfrm>
            <a:off x="3013688" y="249306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9" name="Shape 2393"/>
          <p:cNvSpPr/>
          <p:nvPr/>
        </p:nvSpPr>
        <p:spPr>
          <a:xfrm>
            <a:off x="3546974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0" name="Shape 2394"/>
          <p:cNvSpPr/>
          <p:nvPr/>
        </p:nvSpPr>
        <p:spPr>
          <a:xfrm>
            <a:off x="4080261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1" name="Shape 2395"/>
          <p:cNvSpPr/>
          <p:nvPr/>
        </p:nvSpPr>
        <p:spPr>
          <a:xfrm>
            <a:off x="4613547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2" name="Shape 2396"/>
          <p:cNvSpPr/>
          <p:nvPr/>
        </p:nvSpPr>
        <p:spPr>
          <a:xfrm>
            <a:off x="5146834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3" name="Shape 2397"/>
          <p:cNvSpPr/>
          <p:nvPr/>
        </p:nvSpPr>
        <p:spPr>
          <a:xfrm>
            <a:off x="5680120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4" name="Shape 2398"/>
          <p:cNvSpPr/>
          <p:nvPr/>
        </p:nvSpPr>
        <p:spPr>
          <a:xfrm>
            <a:off x="879716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5" name="Shape 2399"/>
          <p:cNvSpPr/>
          <p:nvPr/>
        </p:nvSpPr>
        <p:spPr>
          <a:xfrm>
            <a:off x="1413003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6" name="Shape 2400"/>
          <p:cNvSpPr/>
          <p:nvPr/>
        </p:nvSpPr>
        <p:spPr>
          <a:xfrm>
            <a:off x="1946289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7" name="Shape 2401"/>
          <p:cNvSpPr/>
          <p:nvPr/>
        </p:nvSpPr>
        <p:spPr>
          <a:xfrm>
            <a:off x="2479575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8" name="Shape 2402"/>
          <p:cNvSpPr/>
          <p:nvPr/>
        </p:nvSpPr>
        <p:spPr>
          <a:xfrm>
            <a:off x="3013688" y="3051979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9" name="Shape 2403"/>
          <p:cNvSpPr/>
          <p:nvPr/>
        </p:nvSpPr>
        <p:spPr>
          <a:xfrm>
            <a:off x="3546974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0" name="Shape 2404"/>
          <p:cNvSpPr/>
          <p:nvPr/>
        </p:nvSpPr>
        <p:spPr>
          <a:xfrm>
            <a:off x="4080261" y="3051979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1" name="Shape 2405"/>
          <p:cNvSpPr/>
          <p:nvPr/>
        </p:nvSpPr>
        <p:spPr>
          <a:xfrm>
            <a:off x="4613547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2" name="Shape 2406"/>
          <p:cNvSpPr/>
          <p:nvPr/>
        </p:nvSpPr>
        <p:spPr>
          <a:xfrm>
            <a:off x="5146834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3" name="Shape 2407"/>
          <p:cNvSpPr/>
          <p:nvPr/>
        </p:nvSpPr>
        <p:spPr>
          <a:xfrm>
            <a:off x="5680120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4" name="Shape 2408"/>
          <p:cNvSpPr/>
          <p:nvPr/>
        </p:nvSpPr>
        <p:spPr>
          <a:xfrm>
            <a:off x="879716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5" name="Shape 2409"/>
          <p:cNvSpPr/>
          <p:nvPr/>
        </p:nvSpPr>
        <p:spPr>
          <a:xfrm>
            <a:off x="1413003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6" name="Shape 2410"/>
          <p:cNvSpPr/>
          <p:nvPr/>
        </p:nvSpPr>
        <p:spPr>
          <a:xfrm>
            <a:off x="1946289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7" name="Shape 2411"/>
          <p:cNvSpPr/>
          <p:nvPr/>
        </p:nvSpPr>
        <p:spPr>
          <a:xfrm>
            <a:off x="2479575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8" name="Shape 2412"/>
          <p:cNvSpPr/>
          <p:nvPr/>
        </p:nvSpPr>
        <p:spPr>
          <a:xfrm>
            <a:off x="3013688" y="3559635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9" name="Shape 2413"/>
          <p:cNvSpPr/>
          <p:nvPr/>
        </p:nvSpPr>
        <p:spPr>
          <a:xfrm>
            <a:off x="3546974" y="3566250"/>
            <a:ext cx="279459" cy="272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0" name="Shape 2414"/>
          <p:cNvSpPr/>
          <p:nvPr/>
        </p:nvSpPr>
        <p:spPr>
          <a:xfrm>
            <a:off x="4080261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1" name="Shape 2415"/>
          <p:cNvSpPr/>
          <p:nvPr/>
        </p:nvSpPr>
        <p:spPr>
          <a:xfrm>
            <a:off x="4613547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2" name="Shape 2416"/>
          <p:cNvSpPr/>
          <p:nvPr/>
        </p:nvSpPr>
        <p:spPr>
          <a:xfrm>
            <a:off x="5146834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3" name="Shape 2417"/>
          <p:cNvSpPr/>
          <p:nvPr/>
        </p:nvSpPr>
        <p:spPr>
          <a:xfrm>
            <a:off x="5692522" y="3559635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4" name="Shape 2418"/>
          <p:cNvSpPr/>
          <p:nvPr/>
        </p:nvSpPr>
        <p:spPr>
          <a:xfrm>
            <a:off x="879716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5" name="Shape 2419"/>
          <p:cNvSpPr/>
          <p:nvPr/>
        </p:nvSpPr>
        <p:spPr>
          <a:xfrm>
            <a:off x="1413003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6" name="Shape 2420"/>
          <p:cNvSpPr/>
          <p:nvPr/>
        </p:nvSpPr>
        <p:spPr>
          <a:xfrm>
            <a:off x="1959518" y="4092921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7" name="Shape 2421"/>
          <p:cNvSpPr/>
          <p:nvPr/>
        </p:nvSpPr>
        <p:spPr>
          <a:xfrm>
            <a:off x="2530837" y="4092921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8" name="Shape 2422"/>
          <p:cNvSpPr/>
          <p:nvPr/>
        </p:nvSpPr>
        <p:spPr>
          <a:xfrm>
            <a:off x="3013688" y="4092921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9" name="Shape 2423"/>
          <p:cNvSpPr/>
          <p:nvPr/>
        </p:nvSpPr>
        <p:spPr>
          <a:xfrm>
            <a:off x="3546974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0" name="Shape 2424"/>
          <p:cNvSpPr/>
          <p:nvPr/>
        </p:nvSpPr>
        <p:spPr>
          <a:xfrm>
            <a:off x="4080261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1" name="Shape 2425"/>
          <p:cNvSpPr/>
          <p:nvPr/>
        </p:nvSpPr>
        <p:spPr>
          <a:xfrm>
            <a:off x="4613547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2" name="Shape 2426"/>
          <p:cNvSpPr/>
          <p:nvPr/>
        </p:nvSpPr>
        <p:spPr>
          <a:xfrm>
            <a:off x="5146834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3" name="Shape 2427"/>
          <p:cNvSpPr/>
          <p:nvPr/>
        </p:nvSpPr>
        <p:spPr>
          <a:xfrm>
            <a:off x="5680120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4" name="Shape 2428"/>
          <p:cNvSpPr/>
          <p:nvPr/>
        </p:nvSpPr>
        <p:spPr>
          <a:xfrm>
            <a:off x="6277070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5" name="Shape 2429"/>
          <p:cNvSpPr/>
          <p:nvPr/>
        </p:nvSpPr>
        <p:spPr>
          <a:xfrm>
            <a:off x="6810356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6" name="Shape 2430"/>
          <p:cNvSpPr/>
          <p:nvPr/>
        </p:nvSpPr>
        <p:spPr>
          <a:xfrm>
            <a:off x="7318012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7" name="Shape 2431"/>
          <p:cNvSpPr/>
          <p:nvPr/>
        </p:nvSpPr>
        <p:spPr>
          <a:xfrm>
            <a:off x="7851298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8" name="Shape 2432"/>
          <p:cNvSpPr/>
          <p:nvPr/>
        </p:nvSpPr>
        <p:spPr>
          <a:xfrm>
            <a:off x="8385411" y="1438892"/>
            <a:ext cx="278632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9" name="Shape 2433"/>
          <p:cNvSpPr/>
          <p:nvPr/>
        </p:nvSpPr>
        <p:spPr>
          <a:xfrm>
            <a:off x="891869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0" name="Shape 2434"/>
          <p:cNvSpPr/>
          <p:nvPr/>
        </p:nvSpPr>
        <p:spPr>
          <a:xfrm>
            <a:off x="945198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1" name="Shape 2435"/>
          <p:cNvSpPr/>
          <p:nvPr/>
        </p:nvSpPr>
        <p:spPr>
          <a:xfrm>
            <a:off x="9985270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2" name="Shape 2436"/>
          <p:cNvSpPr/>
          <p:nvPr/>
        </p:nvSpPr>
        <p:spPr>
          <a:xfrm>
            <a:off x="1051855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3" name="Shape 2437"/>
          <p:cNvSpPr/>
          <p:nvPr/>
        </p:nvSpPr>
        <p:spPr>
          <a:xfrm>
            <a:off x="11051843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4" name="Shape 2438"/>
          <p:cNvSpPr/>
          <p:nvPr/>
        </p:nvSpPr>
        <p:spPr>
          <a:xfrm>
            <a:off x="6251439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5" name="Shape 2439"/>
          <p:cNvSpPr/>
          <p:nvPr/>
        </p:nvSpPr>
        <p:spPr>
          <a:xfrm>
            <a:off x="6784725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6" name="Shape 2440"/>
          <p:cNvSpPr/>
          <p:nvPr/>
        </p:nvSpPr>
        <p:spPr>
          <a:xfrm>
            <a:off x="7318012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7" name="Shape 2441"/>
          <p:cNvSpPr/>
          <p:nvPr/>
        </p:nvSpPr>
        <p:spPr>
          <a:xfrm>
            <a:off x="7851298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8" name="Shape 2442"/>
          <p:cNvSpPr/>
          <p:nvPr/>
        </p:nvSpPr>
        <p:spPr>
          <a:xfrm>
            <a:off x="8385411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9" name="Shape 2443"/>
          <p:cNvSpPr/>
          <p:nvPr/>
        </p:nvSpPr>
        <p:spPr>
          <a:xfrm>
            <a:off x="891869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0" name="Shape 2444"/>
          <p:cNvSpPr/>
          <p:nvPr/>
        </p:nvSpPr>
        <p:spPr>
          <a:xfrm>
            <a:off x="945198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1" name="Shape 2445"/>
          <p:cNvSpPr/>
          <p:nvPr/>
        </p:nvSpPr>
        <p:spPr>
          <a:xfrm>
            <a:off x="9985270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2" name="Shape 2446"/>
          <p:cNvSpPr/>
          <p:nvPr/>
        </p:nvSpPr>
        <p:spPr>
          <a:xfrm>
            <a:off x="10518556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3" name="Shape 2447"/>
          <p:cNvSpPr/>
          <p:nvPr/>
        </p:nvSpPr>
        <p:spPr>
          <a:xfrm>
            <a:off x="11051843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4" name="Shape 2448"/>
          <p:cNvSpPr/>
          <p:nvPr/>
        </p:nvSpPr>
        <p:spPr>
          <a:xfrm>
            <a:off x="625143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5" name="Shape 2449"/>
          <p:cNvSpPr/>
          <p:nvPr/>
        </p:nvSpPr>
        <p:spPr>
          <a:xfrm>
            <a:off x="6784725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6" name="Shape 2450"/>
          <p:cNvSpPr/>
          <p:nvPr/>
        </p:nvSpPr>
        <p:spPr>
          <a:xfrm>
            <a:off x="7318012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7" name="Shape 2451"/>
          <p:cNvSpPr/>
          <p:nvPr/>
        </p:nvSpPr>
        <p:spPr>
          <a:xfrm>
            <a:off x="7851298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8" name="Shape 2452"/>
          <p:cNvSpPr/>
          <p:nvPr/>
        </p:nvSpPr>
        <p:spPr>
          <a:xfrm>
            <a:off x="8385411" y="2518693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9" name="Shape 2453"/>
          <p:cNvSpPr/>
          <p:nvPr/>
        </p:nvSpPr>
        <p:spPr>
          <a:xfrm>
            <a:off x="8918697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0" name="Shape 2454"/>
          <p:cNvSpPr/>
          <p:nvPr/>
        </p:nvSpPr>
        <p:spPr>
          <a:xfrm>
            <a:off x="9451983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1" name="Shape 2455"/>
          <p:cNvSpPr/>
          <p:nvPr/>
        </p:nvSpPr>
        <p:spPr>
          <a:xfrm>
            <a:off x="9985270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2" name="Shape 2456"/>
          <p:cNvSpPr/>
          <p:nvPr/>
        </p:nvSpPr>
        <p:spPr>
          <a:xfrm>
            <a:off x="1051855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3" name="Shape 2457"/>
          <p:cNvSpPr/>
          <p:nvPr/>
        </p:nvSpPr>
        <p:spPr>
          <a:xfrm>
            <a:off x="11051843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4" name="Shape 2458"/>
          <p:cNvSpPr/>
          <p:nvPr/>
        </p:nvSpPr>
        <p:spPr>
          <a:xfrm>
            <a:off x="6251439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5" name="Shape 2459"/>
          <p:cNvSpPr/>
          <p:nvPr/>
        </p:nvSpPr>
        <p:spPr>
          <a:xfrm>
            <a:off x="6784725" y="3038750"/>
            <a:ext cx="279459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6" name="Shape 2460"/>
          <p:cNvSpPr/>
          <p:nvPr/>
        </p:nvSpPr>
        <p:spPr>
          <a:xfrm>
            <a:off x="7318012" y="3051979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7" name="Shape 2461"/>
          <p:cNvSpPr/>
          <p:nvPr/>
        </p:nvSpPr>
        <p:spPr>
          <a:xfrm>
            <a:off x="7851298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8" name="Shape 2462"/>
          <p:cNvSpPr/>
          <p:nvPr/>
        </p:nvSpPr>
        <p:spPr>
          <a:xfrm>
            <a:off x="8385411" y="3026348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9" name="Shape 2463"/>
          <p:cNvSpPr/>
          <p:nvPr/>
        </p:nvSpPr>
        <p:spPr>
          <a:xfrm>
            <a:off x="8918697" y="3038750"/>
            <a:ext cx="279459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0" name="Shape 2464"/>
          <p:cNvSpPr/>
          <p:nvPr/>
        </p:nvSpPr>
        <p:spPr>
          <a:xfrm>
            <a:off x="9451983" y="3076784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1" name="Shape 2465"/>
          <p:cNvSpPr/>
          <p:nvPr/>
        </p:nvSpPr>
        <p:spPr>
          <a:xfrm>
            <a:off x="9985270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2" name="Shape 2466"/>
          <p:cNvSpPr/>
          <p:nvPr/>
        </p:nvSpPr>
        <p:spPr>
          <a:xfrm>
            <a:off x="10518556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3" name="Shape 2467"/>
          <p:cNvSpPr/>
          <p:nvPr/>
        </p:nvSpPr>
        <p:spPr>
          <a:xfrm>
            <a:off x="11051843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4" name="Shape 2468"/>
          <p:cNvSpPr/>
          <p:nvPr/>
        </p:nvSpPr>
        <p:spPr>
          <a:xfrm>
            <a:off x="6251439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5" name="Shape 2469"/>
          <p:cNvSpPr/>
          <p:nvPr/>
        </p:nvSpPr>
        <p:spPr>
          <a:xfrm>
            <a:off x="6810356" y="3559635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6" name="Shape 2470"/>
          <p:cNvSpPr/>
          <p:nvPr/>
        </p:nvSpPr>
        <p:spPr>
          <a:xfrm>
            <a:off x="7362659" y="3559635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7" name="Shape 2471"/>
          <p:cNvSpPr/>
          <p:nvPr/>
        </p:nvSpPr>
        <p:spPr>
          <a:xfrm>
            <a:off x="7851298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8" name="Shape 2472"/>
          <p:cNvSpPr/>
          <p:nvPr/>
        </p:nvSpPr>
        <p:spPr>
          <a:xfrm>
            <a:off x="8385411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9" name="Shape 2473"/>
          <p:cNvSpPr/>
          <p:nvPr/>
        </p:nvSpPr>
        <p:spPr>
          <a:xfrm>
            <a:off x="8981534" y="3559635"/>
            <a:ext cx="15295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0" name="Shape 2474"/>
          <p:cNvSpPr/>
          <p:nvPr/>
        </p:nvSpPr>
        <p:spPr>
          <a:xfrm>
            <a:off x="9451983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1" name="Shape 2475"/>
          <p:cNvSpPr/>
          <p:nvPr/>
        </p:nvSpPr>
        <p:spPr>
          <a:xfrm>
            <a:off x="10010901" y="3559635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2" name="Shape 2476"/>
          <p:cNvSpPr/>
          <p:nvPr/>
        </p:nvSpPr>
        <p:spPr>
          <a:xfrm>
            <a:off x="10518556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3" name="Shape 2477"/>
          <p:cNvSpPr/>
          <p:nvPr/>
        </p:nvSpPr>
        <p:spPr>
          <a:xfrm>
            <a:off x="11051843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96974288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4" name="Shape 2480"/>
          <p:cNvSpPr/>
          <p:nvPr/>
        </p:nvSpPr>
        <p:spPr>
          <a:xfrm>
            <a:off x="943380" y="1426490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" name="Shape 2481"/>
          <p:cNvSpPr/>
          <p:nvPr/>
        </p:nvSpPr>
        <p:spPr>
          <a:xfrm>
            <a:off x="141300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" name="Shape 2482"/>
          <p:cNvSpPr/>
          <p:nvPr/>
        </p:nvSpPr>
        <p:spPr>
          <a:xfrm>
            <a:off x="1946289" y="1476925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" name="Shape 2483"/>
          <p:cNvSpPr/>
          <p:nvPr/>
        </p:nvSpPr>
        <p:spPr>
          <a:xfrm>
            <a:off x="2479575" y="1476925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" name="Shape 2484"/>
          <p:cNvSpPr/>
          <p:nvPr/>
        </p:nvSpPr>
        <p:spPr>
          <a:xfrm>
            <a:off x="3013688" y="1476925"/>
            <a:ext cx="278632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Shape 2485"/>
          <p:cNvSpPr/>
          <p:nvPr/>
        </p:nvSpPr>
        <p:spPr>
          <a:xfrm>
            <a:off x="3546974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" name="Shape 2486"/>
          <p:cNvSpPr/>
          <p:nvPr/>
        </p:nvSpPr>
        <p:spPr>
          <a:xfrm>
            <a:off x="4143924" y="1426490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" name="Shape 2487"/>
          <p:cNvSpPr/>
          <p:nvPr/>
        </p:nvSpPr>
        <p:spPr>
          <a:xfrm>
            <a:off x="4651580" y="1426490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" name="Shape 2488"/>
          <p:cNvSpPr/>
          <p:nvPr/>
        </p:nvSpPr>
        <p:spPr>
          <a:xfrm>
            <a:off x="5146834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" name="Shape 2489"/>
          <p:cNvSpPr/>
          <p:nvPr/>
        </p:nvSpPr>
        <p:spPr>
          <a:xfrm>
            <a:off x="5680120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" name="Shape 2490"/>
          <p:cNvSpPr/>
          <p:nvPr/>
        </p:nvSpPr>
        <p:spPr>
          <a:xfrm>
            <a:off x="879716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" name="Shape 2491"/>
          <p:cNvSpPr/>
          <p:nvPr/>
        </p:nvSpPr>
        <p:spPr>
          <a:xfrm>
            <a:off x="141300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" name="Shape 2492"/>
          <p:cNvSpPr/>
          <p:nvPr/>
        </p:nvSpPr>
        <p:spPr>
          <a:xfrm>
            <a:off x="1946289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" name="Shape 2493"/>
          <p:cNvSpPr/>
          <p:nvPr/>
        </p:nvSpPr>
        <p:spPr>
          <a:xfrm>
            <a:off x="2479575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" name="Shape 2494"/>
          <p:cNvSpPr/>
          <p:nvPr/>
        </p:nvSpPr>
        <p:spPr>
          <a:xfrm>
            <a:off x="3013688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" name="Shape 2495"/>
          <p:cNvSpPr/>
          <p:nvPr/>
        </p:nvSpPr>
        <p:spPr>
          <a:xfrm>
            <a:off x="354697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0" name="Shape 2496"/>
          <p:cNvSpPr/>
          <p:nvPr/>
        </p:nvSpPr>
        <p:spPr>
          <a:xfrm>
            <a:off x="4080261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1" name="Shape 2497"/>
          <p:cNvSpPr/>
          <p:nvPr/>
        </p:nvSpPr>
        <p:spPr>
          <a:xfrm>
            <a:off x="461354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" name="Shape 2498"/>
          <p:cNvSpPr/>
          <p:nvPr/>
        </p:nvSpPr>
        <p:spPr>
          <a:xfrm>
            <a:off x="5146834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3" name="Shape 2499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4" name="Shape 2500"/>
          <p:cNvSpPr/>
          <p:nvPr/>
        </p:nvSpPr>
        <p:spPr>
          <a:xfrm>
            <a:off x="87971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Shape 2501"/>
          <p:cNvSpPr/>
          <p:nvPr/>
        </p:nvSpPr>
        <p:spPr>
          <a:xfrm>
            <a:off x="1413003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6" name="Shape 2502"/>
          <p:cNvSpPr/>
          <p:nvPr/>
        </p:nvSpPr>
        <p:spPr>
          <a:xfrm>
            <a:off x="194628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Shape 2503"/>
          <p:cNvSpPr/>
          <p:nvPr/>
        </p:nvSpPr>
        <p:spPr>
          <a:xfrm>
            <a:off x="2479575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8" name="Shape 2504"/>
          <p:cNvSpPr/>
          <p:nvPr/>
        </p:nvSpPr>
        <p:spPr>
          <a:xfrm>
            <a:off x="3013688" y="249306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9" name="Shape 2505"/>
          <p:cNvSpPr/>
          <p:nvPr/>
        </p:nvSpPr>
        <p:spPr>
          <a:xfrm>
            <a:off x="3546974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0" name="Shape 2506"/>
          <p:cNvSpPr/>
          <p:nvPr/>
        </p:nvSpPr>
        <p:spPr>
          <a:xfrm>
            <a:off x="4080261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1" name="Shape 2507"/>
          <p:cNvSpPr/>
          <p:nvPr/>
        </p:nvSpPr>
        <p:spPr>
          <a:xfrm>
            <a:off x="4613547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2" name="Shape 2508"/>
          <p:cNvSpPr/>
          <p:nvPr/>
        </p:nvSpPr>
        <p:spPr>
          <a:xfrm>
            <a:off x="5146834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3" name="Shape 2509"/>
          <p:cNvSpPr/>
          <p:nvPr/>
        </p:nvSpPr>
        <p:spPr>
          <a:xfrm>
            <a:off x="5680120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4" name="Shape 2510"/>
          <p:cNvSpPr/>
          <p:nvPr/>
        </p:nvSpPr>
        <p:spPr>
          <a:xfrm>
            <a:off x="879716" y="3090012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5" name="Shape 2511"/>
          <p:cNvSpPr/>
          <p:nvPr/>
        </p:nvSpPr>
        <p:spPr>
          <a:xfrm>
            <a:off x="1413003" y="3090012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6" name="Shape 2512"/>
          <p:cNvSpPr/>
          <p:nvPr/>
        </p:nvSpPr>
        <p:spPr>
          <a:xfrm>
            <a:off x="1959518" y="3026348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7" name="Shape 2513"/>
          <p:cNvSpPr/>
          <p:nvPr/>
        </p:nvSpPr>
        <p:spPr>
          <a:xfrm>
            <a:off x="2479575" y="3064381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8" name="Shape 2514"/>
          <p:cNvSpPr/>
          <p:nvPr/>
        </p:nvSpPr>
        <p:spPr>
          <a:xfrm>
            <a:off x="3013688" y="3026348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9" name="Shape 2515"/>
          <p:cNvSpPr/>
          <p:nvPr/>
        </p:nvSpPr>
        <p:spPr>
          <a:xfrm>
            <a:off x="3546974" y="3064381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0" name="Shape 2516"/>
          <p:cNvSpPr/>
          <p:nvPr/>
        </p:nvSpPr>
        <p:spPr>
          <a:xfrm>
            <a:off x="4080261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1" name="Shape 2517"/>
          <p:cNvSpPr/>
          <p:nvPr/>
        </p:nvSpPr>
        <p:spPr>
          <a:xfrm>
            <a:off x="4625950" y="3026348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2" name="Shape 2518"/>
          <p:cNvSpPr/>
          <p:nvPr/>
        </p:nvSpPr>
        <p:spPr>
          <a:xfrm>
            <a:off x="5210497" y="3026348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3" name="Shape 2519"/>
          <p:cNvSpPr/>
          <p:nvPr/>
        </p:nvSpPr>
        <p:spPr>
          <a:xfrm>
            <a:off x="5718153" y="3026348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4" name="Shape 2520"/>
          <p:cNvSpPr/>
          <p:nvPr/>
        </p:nvSpPr>
        <p:spPr>
          <a:xfrm>
            <a:off x="6289472" y="1426490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5" name="Shape 2521"/>
          <p:cNvSpPr/>
          <p:nvPr/>
        </p:nvSpPr>
        <p:spPr>
          <a:xfrm>
            <a:off x="681035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6" name="Shape 2522"/>
          <p:cNvSpPr/>
          <p:nvPr/>
        </p:nvSpPr>
        <p:spPr>
          <a:xfrm>
            <a:off x="7343642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7" name="Shape 2523"/>
          <p:cNvSpPr/>
          <p:nvPr/>
        </p:nvSpPr>
        <p:spPr>
          <a:xfrm>
            <a:off x="787692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8" name="Shape 2524"/>
          <p:cNvSpPr/>
          <p:nvPr/>
        </p:nvSpPr>
        <p:spPr>
          <a:xfrm>
            <a:off x="8410215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9" name="Shape 2525"/>
          <p:cNvSpPr/>
          <p:nvPr/>
        </p:nvSpPr>
        <p:spPr>
          <a:xfrm>
            <a:off x="894350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0" name="Shape 2526"/>
          <p:cNvSpPr/>
          <p:nvPr/>
        </p:nvSpPr>
        <p:spPr>
          <a:xfrm>
            <a:off x="9515648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1" name="Shape 2527"/>
          <p:cNvSpPr/>
          <p:nvPr/>
        </p:nvSpPr>
        <p:spPr>
          <a:xfrm>
            <a:off x="1001090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2" name="Shape 2528"/>
          <p:cNvSpPr/>
          <p:nvPr/>
        </p:nvSpPr>
        <p:spPr>
          <a:xfrm>
            <a:off x="1054418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3" name="Shape 2529"/>
          <p:cNvSpPr/>
          <p:nvPr/>
        </p:nvSpPr>
        <p:spPr>
          <a:xfrm>
            <a:off x="1107747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4" name="Shape 2530"/>
          <p:cNvSpPr/>
          <p:nvPr/>
        </p:nvSpPr>
        <p:spPr>
          <a:xfrm>
            <a:off x="627707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5" name="Shape 2531"/>
          <p:cNvSpPr/>
          <p:nvPr/>
        </p:nvSpPr>
        <p:spPr>
          <a:xfrm>
            <a:off x="6810356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6" name="Shape 2532"/>
          <p:cNvSpPr/>
          <p:nvPr/>
        </p:nvSpPr>
        <p:spPr>
          <a:xfrm>
            <a:off x="7343642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7" name="Shape 2533"/>
          <p:cNvSpPr/>
          <p:nvPr/>
        </p:nvSpPr>
        <p:spPr>
          <a:xfrm>
            <a:off x="7876929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8" name="Shape 2534"/>
          <p:cNvSpPr/>
          <p:nvPr/>
        </p:nvSpPr>
        <p:spPr>
          <a:xfrm>
            <a:off x="8473879" y="1959776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9" name="Shape 2535"/>
          <p:cNvSpPr/>
          <p:nvPr/>
        </p:nvSpPr>
        <p:spPr>
          <a:xfrm>
            <a:off x="8969132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0" name="Shape 2536"/>
          <p:cNvSpPr/>
          <p:nvPr/>
        </p:nvSpPr>
        <p:spPr>
          <a:xfrm>
            <a:off x="9477615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1" name="Shape 2537"/>
          <p:cNvSpPr/>
          <p:nvPr/>
        </p:nvSpPr>
        <p:spPr>
          <a:xfrm>
            <a:off x="10010901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2" name="Shape 2538"/>
          <p:cNvSpPr/>
          <p:nvPr/>
        </p:nvSpPr>
        <p:spPr>
          <a:xfrm>
            <a:off x="1054418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3" name="Shape 2539"/>
          <p:cNvSpPr/>
          <p:nvPr/>
        </p:nvSpPr>
        <p:spPr>
          <a:xfrm>
            <a:off x="1107747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4" name="Shape 2540"/>
          <p:cNvSpPr/>
          <p:nvPr/>
        </p:nvSpPr>
        <p:spPr>
          <a:xfrm>
            <a:off x="6289472" y="2493062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5" name="Shape 2541"/>
          <p:cNvSpPr/>
          <p:nvPr/>
        </p:nvSpPr>
        <p:spPr>
          <a:xfrm>
            <a:off x="6822758" y="2493062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6" name="Shape 2542"/>
          <p:cNvSpPr/>
          <p:nvPr/>
        </p:nvSpPr>
        <p:spPr>
          <a:xfrm>
            <a:off x="7343642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7" name="Shape 2543"/>
          <p:cNvSpPr/>
          <p:nvPr/>
        </p:nvSpPr>
        <p:spPr>
          <a:xfrm>
            <a:off x="787692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8" name="Shape 2544"/>
          <p:cNvSpPr/>
          <p:nvPr/>
        </p:nvSpPr>
        <p:spPr>
          <a:xfrm>
            <a:off x="8410215" y="2562514"/>
            <a:ext cx="279459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9" name="Shape 2545"/>
          <p:cNvSpPr/>
          <p:nvPr/>
        </p:nvSpPr>
        <p:spPr>
          <a:xfrm>
            <a:off x="8943501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0" name="Shape 2546"/>
          <p:cNvSpPr/>
          <p:nvPr/>
        </p:nvSpPr>
        <p:spPr>
          <a:xfrm>
            <a:off x="9490017" y="2493062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1" name="Shape 2547"/>
          <p:cNvSpPr/>
          <p:nvPr/>
        </p:nvSpPr>
        <p:spPr>
          <a:xfrm>
            <a:off x="10010901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2" name="Shape 2548"/>
          <p:cNvSpPr/>
          <p:nvPr/>
        </p:nvSpPr>
        <p:spPr>
          <a:xfrm>
            <a:off x="10544187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3" name="Shape 2549"/>
          <p:cNvSpPr/>
          <p:nvPr/>
        </p:nvSpPr>
        <p:spPr>
          <a:xfrm>
            <a:off x="11115506" y="2493062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4" name="Shape 2551"/>
          <p:cNvSpPr/>
          <p:nvPr/>
        </p:nvSpPr>
        <p:spPr>
          <a:xfrm>
            <a:off x="879716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5" name="Shape 2552"/>
          <p:cNvSpPr/>
          <p:nvPr/>
        </p:nvSpPr>
        <p:spPr>
          <a:xfrm>
            <a:off x="1413003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6" name="Shape 2553"/>
          <p:cNvSpPr/>
          <p:nvPr/>
        </p:nvSpPr>
        <p:spPr>
          <a:xfrm>
            <a:off x="1946289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7" name="Shape 2554"/>
          <p:cNvSpPr/>
          <p:nvPr/>
        </p:nvSpPr>
        <p:spPr>
          <a:xfrm>
            <a:off x="2479575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8" name="Shape 2555"/>
          <p:cNvSpPr/>
          <p:nvPr/>
        </p:nvSpPr>
        <p:spPr>
          <a:xfrm>
            <a:off x="3013688" y="4106150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9" name="Shape 2556"/>
          <p:cNvSpPr/>
          <p:nvPr/>
        </p:nvSpPr>
        <p:spPr>
          <a:xfrm>
            <a:off x="3546974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0" name="Shape 2557"/>
          <p:cNvSpPr/>
          <p:nvPr/>
        </p:nvSpPr>
        <p:spPr>
          <a:xfrm>
            <a:off x="4080261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1" name="Shape 2558"/>
          <p:cNvSpPr/>
          <p:nvPr/>
        </p:nvSpPr>
        <p:spPr>
          <a:xfrm>
            <a:off x="4613547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2" name="Shape 2559"/>
          <p:cNvSpPr/>
          <p:nvPr/>
        </p:nvSpPr>
        <p:spPr>
          <a:xfrm>
            <a:off x="5146834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3" name="Shape 2560"/>
          <p:cNvSpPr/>
          <p:nvPr/>
        </p:nvSpPr>
        <p:spPr>
          <a:xfrm>
            <a:off x="5680120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4" name="Shape 2561"/>
          <p:cNvSpPr/>
          <p:nvPr/>
        </p:nvSpPr>
        <p:spPr>
          <a:xfrm>
            <a:off x="879716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5" name="Shape 2562"/>
          <p:cNvSpPr/>
          <p:nvPr/>
        </p:nvSpPr>
        <p:spPr>
          <a:xfrm>
            <a:off x="1413003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6" name="Shape 2563"/>
          <p:cNvSpPr/>
          <p:nvPr/>
        </p:nvSpPr>
        <p:spPr>
          <a:xfrm>
            <a:off x="1946289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7" name="Shape 2564"/>
          <p:cNvSpPr/>
          <p:nvPr/>
        </p:nvSpPr>
        <p:spPr>
          <a:xfrm>
            <a:off x="2479575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8" name="Shape 2565"/>
          <p:cNvSpPr/>
          <p:nvPr/>
        </p:nvSpPr>
        <p:spPr>
          <a:xfrm>
            <a:off x="3013688" y="4639436"/>
            <a:ext cx="277805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9" name="Shape 2566"/>
          <p:cNvSpPr/>
          <p:nvPr/>
        </p:nvSpPr>
        <p:spPr>
          <a:xfrm>
            <a:off x="3546974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0" name="Shape 2567"/>
          <p:cNvSpPr/>
          <p:nvPr/>
        </p:nvSpPr>
        <p:spPr>
          <a:xfrm>
            <a:off x="4080261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1" name="Shape 2568"/>
          <p:cNvSpPr/>
          <p:nvPr/>
        </p:nvSpPr>
        <p:spPr>
          <a:xfrm>
            <a:off x="4613547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2" name="Shape 2569"/>
          <p:cNvSpPr/>
          <p:nvPr/>
        </p:nvSpPr>
        <p:spPr>
          <a:xfrm>
            <a:off x="5172464" y="4639436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3" name="Shape 2570"/>
          <p:cNvSpPr/>
          <p:nvPr/>
        </p:nvSpPr>
        <p:spPr>
          <a:xfrm>
            <a:off x="5680120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4" name="Shape 2571"/>
          <p:cNvSpPr/>
          <p:nvPr/>
        </p:nvSpPr>
        <p:spPr>
          <a:xfrm>
            <a:off x="879716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5" name="Shape 2572"/>
          <p:cNvSpPr/>
          <p:nvPr/>
        </p:nvSpPr>
        <p:spPr>
          <a:xfrm>
            <a:off x="1413003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6" name="Shape 2573"/>
          <p:cNvSpPr/>
          <p:nvPr/>
        </p:nvSpPr>
        <p:spPr>
          <a:xfrm>
            <a:off x="194628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7" name="Shape 2574"/>
          <p:cNvSpPr/>
          <p:nvPr/>
        </p:nvSpPr>
        <p:spPr>
          <a:xfrm>
            <a:off x="2479575" y="5185125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8" name="Shape 2575"/>
          <p:cNvSpPr/>
          <p:nvPr/>
        </p:nvSpPr>
        <p:spPr>
          <a:xfrm>
            <a:off x="3013688" y="5248789"/>
            <a:ext cx="278632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9" name="Shape 2576"/>
          <p:cNvSpPr/>
          <p:nvPr/>
        </p:nvSpPr>
        <p:spPr>
          <a:xfrm>
            <a:off x="3635442" y="5172723"/>
            <a:ext cx="1016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0" name="Shape 2577"/>
          <p:cNvSpPr/>
          <p:nvPr/>
        </p:nvSpPr>
        <p:spPr>
          <a:xfrm>
            <a:off x="4080261" y="5210756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1" name="Shape 2578"/>
          <p:cNvSpPr/>
          <p:nvPr/>
        </p:nvSpPr>
        <p:spPr>
          <a:xfrm>
            <a:off x="4613547" y="5198354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2" name="Shape 2579"/>
          <p:cNvSpPr/>
          <p:nvPr/>
        </p:nvSpPr>
        <p:spPr>
          <a:xfrm>
            <a:off x="5146834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3" name="Shape 2580"/>
          <p:cNvSpPr/>
          <p:nvPr/>
        </p:nvSpPr>
        <p:spPr>
          <a:xfrm>
            <a:off x="5680120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4" name="Shape 2581"/>
          <p:cNvSpPr/>
          <p:nvPr/>
        </p:nvSpPr>
        <p:spPr>
          <a:xfrm>
            <a:off x="879716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5" name="Shape 2582"/>
          <p:cNvSpPr/>
          <p:nvPr/>
        </p:nvSpPr>
        <p:spPr>
          <a:xfrm>
            <a:off x="1413003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6" name="Shape 2583"/>
          <p:cNvSpPr/>
          <p:nvPr/>
        </p:nvSpPr>
        <p:spPr>
          <a:xfrm>
            <a:off x="1946289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7" name="Shape 2584"/>
          <p:cNvSpPr/>
          <p:nvPr/>
        </p:nvSpPr>
        <p:spPr>
          <a:xfrm>
            <a:off x="2479575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8" name="Shape 2585"/>
          <p:cNvSpPr/>
          <p:nvPr/>
        </p:nvSpPr>
        <p:spPr>
          <a:xfrm>
            <a:off x="3013688" y="5706009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9" name="Shape 2586"/>
          <p:cNvSpPr/>
          <p:nvPr/>
        </p:nvSpPr>
        <p:spPr>
          <a:xfrm>
            <a:off x="3546974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0" name="Shape 2587"/>
          <p:cNvSpPr/>
          <p:nvPr/>
        </p:nvSpPr>
        <p:spPr>
          <a:xfrm>
            <a:off x="4080261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1" name="Shape 2588"/>
          <p:cNvSpPr/>
          <p:nvPr/>
        </p:nvSpPr>
        <p:spPr>
          <a:xfrm>
            <a:off x="4613547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2" name="Shape 2589"/>
          <p:cNvSpPr/>
          <p:nvPr/>
        </p:nvSpPr>
        <p:spPr>
          <a:xfrm>
            <a:off x="5146834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3" name="Shape 2590"/>
          <p:cNvSpPr/>
          <p:nvPr/>
        </p:nvSpPr>
        <p:spPr>
          <a:xfrm>
            <a:off x="5680120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4" name="Shape 2591"/>
          <p:cNvSpPr/>
          <p:nvPr/>
        </p:nvSpPr>
        <p:spPr>
          <a:xfrm>
            <a:off x="6239037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5" name="Shape 2592"/>
          <p:cNvSpPr/>
          <p:nvPr/>
        </p:nvSpPr>
        <p:spPr>
          <a:xfrm>
            <a:off x="6822758" y="4106150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6" name="Shape 2593"/>
          <p:cNvSpPr/>
          <p:nvPr/>
        </p:nvSpPr>
        <p:spPr>
          <a:xfrm>
            <a:off x="7381675" y="4106150"/>
            <a:ext cx="12732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7" name="Shape 2594"/>
          <p:cNvSpPr/>
          <p:nvPr/>
        </p:nvSpPr>
        <p:spPr>
          <a:xfrm>
            <a:off x="7890158" y="4106150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8" name="Shape 2595"/>
          <p:cNvSpPr/>
          <p:nvPr/>
        </p:nvSpPr>
        <p:spPr>
          <a:xfrm>
            <a:off x="8397813" y="410615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9" name="Shape 2596"/>
          <p:cNvSpPr/>
          <p:nvPr/>
        </p:nvSpPr>
        <p:spPr>
          <a:xfrm>
            <a:off x="8931099" y="410615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0" name="Shape 2597"/>
          <p:cNvSpPr/>
          <p:nvPr/>
        </p:nvSpPr>
        <p:spPr>
          <a:xfrm>
            <a:off x="9451984" y="4106150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1" name="Shape 2598"/>
          <p:cNvSpPr/>
          <p:nvPr/>
        </p:nvSpPr>
        <p:spPr>
          <a:xfrm>
            <a:off x="9997672" y="410615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2" name="Shape 2599"/>
          <p:cNvSpPr/>
          <p:nvPr/>
        </p:nvSpPr>
        <p:spPr>
          <a:xfrm>
            <a:off x="10506154" y="4182216"/>
            <a:ext cx="278632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3" name="Shape 2600"/>
          <p:cNvSpPr/>
          <p:nvPr/>
        </p:nvSpPr>
        <p:spPr>
          <a:xfrm>
            <a:off x="11039440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4" name="Shape 2601"/>
          <p:cNvSpPr/>
          <p:nvPr/>
        </p:nvSpPr>
        <p:spPr>
          <a:xfrm>
            <a:off x="6239037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5" name="Shape 2602"/>
          <p:cNvSpPr/>
          <p:nvPr/>
        </p:nvSpPr>
        <p:spPr>
          <a:xfrm>
            <a:off x="6772323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6" name="Shape 2603"/>
          <p:cNvSpPr/>
          <p:nvPr/>
        </p:nvSpPr>
        <p:spPr>
          <a:xfrm>
            <a:off x="7305609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7" name="Shape 2604"/>
          <p:cNvSpPr/>
          <p:nvPr/>
        </p:nvSpPr>
        <p:spPr>
          <a:xfrm>
            <a:off x="7838896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8" name="Shape 2605"/>
          <p:cNvSpPr/>
          <p:nvPr/>
        </p:nvSpPr>
        <p:spPr>
          <a:xfrm>
            <a:off x="8372182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9" name="Shape 2606"/>
          <p:cNvSpPr/>
          <p:nvPr/>
        </p:nvSpPr>
        <p:spPr>
          <a:xfrm>
            <a:off x="8905469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0" name="Shape 2607"/>
          <p:cNvSpPr/>
          <p:nvPr/>
        </p:nvSpPr>
        <p:spPr>
          <a:xfrm>
            <a:off x="9438755" y="465183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1" name="Shape 2608"/>
          <p:cNvSpPr/>
          <p:nvPr/>
        </p:nvSpPr>
        <p:spPr>
          <a:xfrm>
            <a:off x="9972041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2" name="Shape 2609"/>
          <p:cNvSpPr/>
          <p:nvPr/>
        </p:nvSpPr>
        <p:spPr>
          <a:xfrm>
            <a:off x="10506154" y="463943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3" name="Shape 2610"/>
          <p:cNvSpPr/>
          <p:nvPr/>
        </p:nvSpPr>
        <p:spPr>
          <a:xfrm>
            <a:off x="11039440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4" name="Shape 2611"/>
          <p:cNvSpPr/>
          <p:nvPr/>
        </p:nvSpPr>
        <p:spPr>
          <a:xfrm>
            <a:off x="6239037" y="5261191"/>
            <a:ext cx="279459" cy="101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5" name="Shape 2612"/>
          <p:cNvSpPr/>
          <p:nvPr/>
        </p:nvSpPr>
        <p:spPr>
          <a:xfrm>
            <a:off x="6810356" y="5172723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6" name="Shape 2613"/>
          <p:cNvSpPr/>
          <p:nvPr/>
        </p:nvSpPr>
        <p:spPr>
          <a:xfrm>
            <a:off x="730560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7" name="Shape 2614"/>
          <p:cNvSpPr/>
          <p:nvPr/>
        </p:nvSpPr>
        <p:spPr>
          <a:xfrm>
            <a:off x="7838896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8" name="Shape 2615"/>
          <p:cNvSpPr/>
          <p:nvPr/>
        </p:nvSpPr>
        <p:spPr>
          <a:xfrm>
            <a:off x="8372182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9" name="Shape 2616"/>
          <p:cNvSpPr/>
          <p:nvPr/>
        </p:nvSpPr>
        <p:spPr>
          <a:xfrm>
            <a:off x="890546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0" name="Shape 2617"/>
          <p:cNvSpPr/>
          <p:nvPr/>
        </p:nvSpPr>
        <p:spPr>
          <a:xfrm>
            <a:off x="9438755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1" name="Shape 2618"/>
          <p:cNvSpPr/>
          <p:nvPr/>
        </p:nvSpPr>
        <p:spPr>
          <a:xfrm>
            <a:off x="9972041" y="5217370"/>
            <a:ext cx="279459" cy="202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2" name="Shape 2619"/>
          <p:cNvSpPr/>
          <p:nvPr/>
        </p:nvSpPr>
        <p:spPr>
          <a:xfrm>
            <a:off x="10568991" y="5172723"/>
            <a:ext cx="15295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3" name="Shape 2620"/>
          <p:cNvSpPr/>
          <p:nvPr/>
        </p:nvSpPr>
        <p:spPr>
          <a:xfrm>
            <a:off x="11077473" y="5172723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4" name="Shape 2621"/>
          <p:cNvSpPr/>
          <p:nvPr/>
        </p:nvSpPr>
        <p:spPr>
          <a:xfrm>
            <a:off x="6239037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5" name="Shape 2622"/>
          <p:cNvSpPr/>
          <p:nvPr/>
        </p:nvSpPr>
        <p:spPr>
          <a:xfrm>
            <a:off x="6810356" y="5706009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6" name="Shape 2623"/>
          <p:cNvSpPr/>
          <p:nvPr/>
        </p:nvSpPr>
        <p:spPr>
          <a:xfrm>
            <a:off x="7381675" y="5706009"/>
            <a:ext cx="12732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7" name="Shape 2624"/>
          <p:cNvSpPr/>
          <p:nvPr/>
        </p:nvSpPr>
        <p:spPr>
          <a:xfrm>
            <a:off x="7838896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8" name="Shape 2625"/>
          <p:cNvSpPr/>
          <p:nvPr/>
        </p:nvSpPr>
        <p:spPr>
          <a:xfrm>
            <a:off x="8372182" y="5725025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9" name="Shape 2626"/>
          <p:cNvSpPr/>
          <p:nvPr/>
        </p:nvSpPr>
        <p:spPr>
          <a:xfrm>
            <a:off x="8905469" y="5725025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0" name="Shape 2627"/>
          <p:cNvSpPr/>
          <p:nvPr/>
        </p:nvSpPr>
        <p:spPr>
          <a:xfrm>
            <a:off x="9438755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1" name="Shape 2628"/>
          <p:cNvSpPr/>
          <p:nvPr/>
        </p:nvSpPr>
        <p:spPr>
          <a:xfrm>
            <a:off x="9972041" y="573164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2" name="Shape 2629"/>
          <p:cNvSpPr/>
          <p:nvPr/>
        </p:nvSpPr>
        <p:spPr>
          <a:xfrm>
            <a:off x="10506154" y="5718411"/>
            <a:ext cx="278632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3" name="Shape 2630"/>
          <p:cNvSpPr/>
          <p:nvPr/>
        </p:nvSpPr>
        <p:spPr>
          <a:xfrm>
            <a:off x="11039440" y="5706009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7778895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目标：知道字体的类型及不同操作系统常见字体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字体类型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字体设置规则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5F42FF-C38E-4BDF-B93C-26DAEDE2A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037" y="1989138"/>
            <a:ext cx="5257800" cy="34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42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4" name="Shape 2633"/>
          <p:cNvSpPr/>
          <p:nvPr/>
        </p:nvSpPr>
        <p:spPr>
          <a:xfrm>
            <a:off x="879716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" name="Shape 2634"/>
          <p:cNvSpPr/>
          <p:nvPr/>
        </p:nvSpPr>
        <p:spPr>
          <a:xfrm>
            <a:off x="1413003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" name="Shape 2635"/>
          <p:cNvSpPr/>
          <p:nvPr/>
        </p:nvSpPr>
        <p:spPr>
          <a:xfrm>
            <a:off x="194628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" name="Shape 2636"/>
          <p:cNvSpPr/>
          <p:nvPr/>
        </p:nvSpPr>
        <p:spPr>
          <a:xfrm>
            <a:off x="2479575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" name="Shape 2637"/>
          <p:cNvSpPr/>
          <p:nvPr/>
        </p:nvSpPr>
        <p:spPr>
          <a:xfrm>
            <a:off x="3013688" y="1426490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" name="Shape 2638"/>
          <p:cNvSpPr/>
          <p:nvPr/>
        </p:nvSpPr>
        <p:spPr>
          <a:xfrm>
            <a:off x="3546974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" name="Shape 2639"/>
          <p:cNvSpPr/>
          <p:nvPr/>
        </p:nvSpPr>
        <p:spPr>
          <a:xfrm>
            <a:off x="408026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" name="Shape 2640"/>
          <p:cNvSpPr/>
          <p:nvPr/>
        </p:nvSpPr>
        <p:spPr>
          <a:xfrm>
            <a:off x="461354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" name="Shape 2641"/>
          <p:cNvSpPr/>
          <p:nvPr/>
        </p:nvSpPr>
        <p:spPr>
          <a:xfrm>
            <a:off x="5146834" y="1490153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" name="Shape 2642"/>
          <p:cNvSpPr/>
          <p:nvPr/>
        </p:nvSpPr>
        <p:spPr>
          <a:xfrm>
            <a:off x="5680120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" name="Shape 2643"/>
          <p:cNvSpPr/>
          <p:nvPr/>
        </p:nvSpPr>
        <p:spPr>
          <a:xfrm>
            <a:off x="879716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" name="Shape 2644"/>
          <p:cNvSpPr/>
          <p:nvPr/>
        </p:nvSpPr>
        <p:spPr>
          <a:xfrm>
            <a:off x="1413003" y="2023440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" name="Shape 2645"/>
          <p:cNvSpPr/>
          <p:nvPr/>
        </p:nvSpPr>
        <p:spPr>
          <a:xfrm>
            <a:off x="1946289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7" name="Shape 2646"/>
          <p:cNvSpPr/>
          <p:nvPr/>
        </p:nvSpPr>
        <p:spPr>
          <a:xfrm>
            <a:off x="2479575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8" name="Shape 2647"/>
          <p:cNvSpPr/>
          <p:nvPr/>
        </p:nvSpPr>
        <p:spPr>
          <a:xfrm>
            <a:off x="3013688" y="2023440"/>
            <a:ext cx="278632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9" name="Shape 2648"/>
          <p:cNvSpPr/>
          <p:nvPr/>
        </p:nvSpPr>
        <p:spPr>
          <a:xfrm>
            <a:off x="3546974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0" name="Shape 2649"/>
          <p:cNvSpPr/>
          <p:nvPr/>
        </p:nvSpPr>
        <p:spPr>
          <a:xfrm>
            <a:off x="4080261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1" name="Shape 2650"/>
          <p:cNvSpPr/>
          <p:nvPr/>
        </p:nvSpPr>
        <p:spPr>
          <a:xfrm>
            <a:off x="4613547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2" name="Shape 2651"/>
          <p:cNvSpPr/>
          <p:nvPr/>
        </p:nvSpPr>
        <p:spPr>
          <a:xfrm>
            <a:off x="514683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3" name="Shape 2652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4" name="Shape 2653"/>
          <p:cNvSpPr/>
          <p:nvPr/>
        </p:nvSpPr>
        <p:spPr>
          <a:xfrm>
            <a:off x="6229115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5" name="Shape 2654"/>
          <p:cNvSpPr/>
          <p:nvPr/>
        </p:nvSpPr>
        <p:spPr>
          <a:xfrm>
            <a:off x="6762402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6" name="Shape 2655"/>
          <p:cNvSpPr/>
          <p:nvPr/>
        </p:nvSpPr>
        <p:spPr>
          <a:xfrm>
            <a:off x="7295688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7" name="Shape 2656"/>
          <p:cNvSpPr/>
          <p:nvPr/>
        </p:nvSpPr>
        <p:spPr>
          <a:xfrm>
            <a:off x="7828974" y="1457908"/>
            <a:ext cx="279459" cy="22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8" name="Shape 2657"/>
          <p:cNvSpPr/>
          <p:nvPr/>
        </p:nvSpPr>
        <p:spPr>
          <a:xfrm>
            <a:off x="8387891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9" name="Shape 2658"/>
          <p:cNvSpPr/>
          <p:nvPr/>
        </p:nvSpPr>
        <p:spPr>
          <a:xfrm>
            <a:off x="8908776" y="1426490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0" name="Shape 2659"/>
          <p:cNvSpPr/>
          <p:nvPr/>
        </p:nvSpPr>
        <p:spPr>
          <a:xfrm>
            <a:off x="942304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1" name="Shape 2660"/>
          <p:cNvSpPr/>
          <p:nvPr/>
        </p:nvSpPr>
        <p:spPr>
          <a:xfrm>
            <a:off x="9962946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2" name="Shape 2661"/>
          <p:cNvSpPr/>
          <p:nvPr/>
        </p:nvSpPr>
        <p:spPr>
          <a:xfrm>
            <a:off x="10496233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3" name="Shape 2662"/>
          <p:cNvSpPr/>
          <p:nvPr/>
        </p:nvSpPr>
        <p:spPr>
          <a:xfrm>
            <a:off x="11029519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4" name="Shape 2663"/>
          <p:cNvSpPr/>
          <p:nvPr/>
        </p:nvSpPr>
        <p:spPr>
          <a:xfrm>
            <a:off x="6229115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5" name="Shape 2664"/>
          <p:cNvSpPr/>
          <p:nvPr/>
        </p:nvSpPr>
        <p:spPr>
          <a:xfrm>
            <a:off x="6762402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6" name="Shape 2665"/>
          <p:cNvSpPr/>
          <p:nvPr/>
        </p:nvSpPr>
        <p:spPr>
          <a:xfrm>
            <a:off x="7295688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7" name="Shape 2666"/>
          <p:cNvSpPr/>
          <p:nvPr/>
        </p:nvSpPr>
        <p:spPr>
          <a:xfrm>
            <a:off x="7828974" y="1991194"/>
            <a:ext cx="279459" cy="22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8" name="Shape 2667"/>
          <p:cNvSpPr/>
          <p:nvPr/>
        </p:nvSpPr>
        <p:spPr>
          <a:xfrm>
            <a:off x="836226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9" name="Shape 2668"/>
          <p:cNvSpPr/>
          <p:nvPr/>
        </p:nvSpPr>
        <p:spPr>
          <a:xfrm>
            <a:off x="8895547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0" name="Shape 2669"/>
          <p:cNvSpPr/>
          <p:nvPr/>
        </p:nvSpPr>
        <p:spPr>
          <a:xfrm>
            <a:off x="9429660" y="1985407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1" name="Shape 2670"/>
          <p:cNvSpPr/>
          <p:nvPr/>
        </p:nvSpPr>
        <p:spPr>
          <a:xfrm>
            <a:off x="10000979" y="1959776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2" name="Shape 2671"/>
          <p:cNvSpPr/>
          <p:nvPr/>
        </p:nvSpPr>
        <p:spPr>
          <a:xfrm>
            <a:off x="10521037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3" name="Shape 2672"/>
          <p:cNvSpPr/>
          <p:nvPr/>
        </p:nvSpPr>
        <p:spPr>
          <a:xfrm>
            <a:off x="11029519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4" name="Shape 2674"/>
          <p:cNvSpPr/>
          <p:nvPr/>
        </p:nvSpPr>
        <p:spPr>
          <a:xfrm>
            <a:off x="917749" y="3331438"/>
            <a:ext cx="203393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5" name="Shape 2675"/>
          <p:cNvSpPr/>
          <p:nvPr/>
        </p:nvSpPr>
        <p:spPr>
          <a:xfrm>
            <a:off x="1451036" y="3331438"/>
            <a:ext cx="203393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6" name="Shape 2676"/>
          <p:cNvSpPr/>
          <p:nvPr/>
        </p:nvSpPr>
        <p:spPr>
          <a:xfrm>
            <a:off x="1946289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7" name="Shape 2677"/>
          <p:cNvSpPr/>
          <p:nvPr/>
        </p:nvSpPr>
        <p:spPr>
          <a:xfrm>
            <a:off x="2479575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8" name="Shape 2678"/>
          <p:cNvSpPr/>
          <p:nvPr/>
        </p:nvSpPr>
        <p:spPr>
          <a:xfrm>
            <a:off x="3013688" y="3331438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9" name="Shape 2679"/>
          <p:cNvSpPr/>
          <p:nvPr/>
        </p:nvSpPr>
        <p:spPr>
          <a:xfrm>
            <a:off x="3546974" y="3369471"/>
            <a:ext cx="279459" cy="202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0" name="Shape 2680"/>
          <p:cNvSpPr/>
          <p:nvPr/>
        </p:nvSpPr>
        <p:spPr>
          <a:xfrm>
            <a:off x="4080261" y="3362857"/>
            <a:ext cx="279459" cy="215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1" name="Shape 2681"/>
          <p:cNvSpPr/>
          <p:nvPr/>
        </p:nvSpPr>
        <p:spPr>
          <a:xfrm>
            <a:off x="4613547" y="3356242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2" name="Shape 2682"/>
          <p:cNvSpPr/>
          <p:nvPr/>
        </p:nvSpPr>
        <p:spPr>
          <a:xfrm>
            <a:off x="5146834" y="3343840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3" name="Shape 2683"/>
          <p:cNvSpPr/>
          <p:nvPr/>
        </p:nvSpPr>
        <p:spPr>
          <a:xfrm>
            <a:off x="5680120" y="3343840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4" name="Shape 2684"/>
          <p:cNvSpPr/>
          <p:nvPr/>
        </p:nvSpPr>
        <p:spPr>
          <a:xfrm>
            <a:off x="879716" y="3889528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5" name="Shape 2685"/>
          <p:cNvSpPr/>
          <p:nvPr/>
        </p:nvSpPr>
        <p:spPr>
          <a:xfrm>
            <a:off x="141300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6" name="Shape 2686"/>
          <p:cNvSpPr/>
          <p:nvPr/>
        </p:nvSpPr>
        <p:spPr>
          <a:xfrm>
            <a:off x="1946289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7" name="Shape 2687"/>
          <p:cNvSpPr/>
          <p:nvPr/>
        </p:nvSpPr>
        <p:spPr>
          <a:xfrm>
            <a:off x="2479575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8" name="Shape 2688"/>
          <p:cNvSpPr/>
          <p:nvPr/>
        </p:nvSpPr>
        <p:spPr>
          <a:xfrm>
            <a:off x="3038492" y="386472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9" name="Shape 2689"/>
          <p:cNvSpPr/>
          <p:nvPr/>
        </p:nvSpPr>
        <p:spPr>
          <a:xfrm>
            <a:off x="3571778" y="386472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0" name="Shape 2690"/>
          <p:cNvSpPr/>
          <p:nvPr/>
        </p:nvSpPr>
        <p:spPr>
          <a:xfrm>
            <a:off x="4080261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1" name="Shape 2691"/>
          <p:cNvSpPr/>
          <p:nvPr/>
        </p:nvSpPr>
        <p:spPr>
          <a:xfrm>
            <a:off x="4613547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2" name="Shape 2692"/>
          <p:cNvSpPr/>
          <p:nvPr/>
        </p:nvSpPr>
        <p:spPr>
          <a:xfrm>
            <a:off x="5146834" y="3883741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3" name="Shape 2693"/>
          <p:cNvSpPr/>
          <p:nvPr/>
        </p:nvSpPr>
        <p:spPr>
          <a:xfrm>
            <a:off x="5680120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4" name="Shape 2694"/>
          <p:cNvSpPr/>
          <p:nvPr/>
        </p:nvSpPr>
        <p:spPr>
          <a:xfrm>
            <a:off x="879716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5" name="Shape 2695"/>
          <p:cNvSpPr/>
          <p:nvPr/>
        </p:nvSpPr>
        <p:spPr>
          <a:xfrm>
            <a:off x="1426232" y="4398011"/>
            <a:ext cx="253828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6" name="Shape 2696"/>
          <p:cNvSpPr/>
          <p:nvPr/>
        </p:nvSpPr>
        <p:spPr>
          <a:xfrm>
            <a:off x="1971920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7" name="Shape 2697"/>
          <p:cNvSpPr/>
          <p:nvPr/>
        </p:nvSpPr>
        <p:spPr>
          <a:xfrm>
            <a:off x="2479575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8" name="Shape 2698"/>
          <p:cNvSpPr/>
          <p:nvPr/>
        </p:nvSpPr>
        <p:spPr>
          <a:xfrm>
            <a:off x="3026090" y="4398011"/>
            <a:ext cx="253828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9" name="Shape 2699"/>
          <p:cNvSpPr/>
          <p:nvPr/>
        </p:nvSpPr>
        <p:spPr>
          <a:xfrm>
            <a:off x="3546974" y="439801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0" name="Shape 2700"/>
          <p:cNvSpPr/>
          <p:nvPr/>
        </p:nvSpPr>
        <p:spPr>
          <a:xfrm>
            <a:off x="4080261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1" name="Shape 2701"/>
          <p:cNvSpPr/>
          <p:nvPr/>
        </p:nvSpPr>
        <p:spPr>
          <a:xfrm>
            <a:off x="4639178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2" name="Shape 2702"/>
          <p:cNvSpPr/>
          <p:nvPr/>
        </p:nvSpPr>
        <p:spPr>
          <a:xfrm>
            <a:off x="5146834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3" name="Shape 2703"/>
          <p:cNvSpPr/>
          <p:nvPr/>
        </p:nvSpPr>
        <p:spPr>
          <a:xfrm>
            <a:off x="5680120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4" name="Shape 2704"/>
          <p:cNvSpPr/>
          <p:nvPr/>
        </p:nvSpPr>
        <p:spPr>
          <a:xfrm>
            <a:off x="6251439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5" name="Shape 2705"/>
          <p:cNvSpPr/>
          <p:nvPr/>
        </p:nvSpPr>
        <p:spPr>
          <a:xfrm>
            <a:off x="6784725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6" name="Shape 2706"/>
          <p:cNvSpPr/>
          <p:nvPr/>
        </p:nvSpPr>
        <p:spPr>
          <a:xfrm>
            <a:off x="7318012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7" name="Shape 2707"/>
          <p:cNvSpPr/>
          <p:nvPr/>
        </p:nvSpPr>
        <p:spPr>
          <a:xfrm>
            <a:off x="7851298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8" name="Shape 2708"/>
          <p:cNvSpPr/>
          <p:nvPr/>
        </p:nvSpPr>
        <p:spPr>
          <a:xfrm>
            <a:off x="8385411" y="3331438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9" name="Shape 2709"/>
          <p:cNvSpPr/>
          <p:nvPr/>
        </p:nvSpPr>
        <p:spPr>
          <a:xfrm>
            <a:off x="8918697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0" name="Shape 2710"/>
          <p:cNvSpPr/>
          <p:nvPr/>
        </p:nvSpPr>
        <p:spPr>
          <a:xfrm>
            <a:off x="9451983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1" name="Shape 2711"/>
          <p:cNvSpPr/>
          <p:nvPr/>
        </p:nvSpPr>
        <p:spPr>
          <a:xfrm>
            <a:off x="9985270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2" name="Shape 2712"/>
          <p:cNvSpPr/>
          <p:nvPr/>
        </p:nvSpPr>
        <p:spPr>
          <a:xfrm>
            <a:off x="10518556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3" name="Shape 2713"/>
          <p:cNvSpPr/>
          <p:nvPr/>
        </p:nvSpPr>
        <p:spPr>
          <a:xfrm>
            <a:off x="11051843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4" name="Shape 2714"/>
          <p:cNvSpPr/>
          <p:nvPr/>
        </p:nvSpPr>
        <p:spPr>
          <a:xfrm>
            <a:off x="6251439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5" name="Shape 2715"/>
          <p:cNvSpPr/>
          <p:nvPr/>
        </p:nvSpPr>
        <p:spPr>
          <a:xfrm>
            <a:off x="6784725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6" name="Shape 2716"/>
          <p:cNvSpPr/>
          <p:nvPr/>
        </p:nvSpPr>
        <p:spPr>
          <a:xfrm>
            <a:off x="7318012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7" name="Shape 2717"/>
          <p:cNvSpPr/>
          <p:nvPr/>
        </p:nvSpPr>
        <p:spPr>
          <a:xfrm>
            <a:off x="7851298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8" name="Shape 2718"/>
          <p:cNvSpPr/>
          <p:nvPr/>
        </p:nvSpPr>
        <p:spPr>
          <a:xfrm>
            <a:off x="8385411" y="3864724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9" name="Shape 2719"/>
          <p:cNvSpPr/>
          <p:nvPr/>
        </p:nvSpPr>
        <p:spPr>
          <a:xfrm>
            <a:off x="8918697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0" name="Shape 2720"/>
          <p:cNvSpPr/>
          <p:nvPr/>
        </p:nvSpPr>
        <p:spPr>
          <a:xfrm>
            <a:off x="945198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1" name="Shape 2721"/>
          <p:cNvSpPr/>
          <p:nvPr/>
        </p:nvSpPr>
        <p:spPr>
          <a:xfrm>
            <a:off x="9985270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2" name="Shape 2722"/>
          <p:cNvSpPr/>
          <p:nvPr/>
        </p:nvSpPr>
        <p:spPr>
          <a:xfrm>
            <a:off x="10518556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3" name="Shape 2723"/>
          <p:cNvSpPr/>
          <p:nvPr/>
        </p:nvSpPr>
        <p:spPr>
          <a:xfrm>
            <a:off x="1105184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4" name="Shape 2724"/>
          <p:cNvSpPr/>
          <p:nvPr/>
        </p:nvSpPr>
        <p:spPr>
          <a:xfrm>
            <a:off x="6251439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5" name="Shape 2725"/>
          <p:cNvSpPr/>
          <p:nvPr/>
        </p:nvSpPr>
        <p:spPr>
          <a:xfrm>
            <a:off x="6784725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6" name="Shape 2726"/>
          <p:cNvSpPr/>
          <p:nvPr/>
        </p:nvSpPr>
        <p:spPr>
          <a:xfrm>
            <a:off x="7318012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7" name="Shape 2727"/>
          <p:cNvSpPr/>
          <p:nvPr/>
        </p:nvSpPr>
        <p:spPr>
          <a:xfrm>
            <a:off x="7851298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8" name="Shape 2728"/>
          <p:cNvSpPr/>
          <p:nvPr/>
        </p:nvSpPr>
        <p:spPr>
          <a:xfrm>
            <a:off x="8410215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9" name="Shape 2729"/>
          <p:cNvSpPr/>
          <p:nvPr/>
        </p:nvSpPr>
        <p:spPr>
          <a:xfrm>
            <a:off x="8943501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0" name="Shape 2730"/>
          <p:cNvSpPr/>
          <p:nvPr/>
        </p:nvSpPr>
        <p:spPr>
          <a:xfrm>
            <a:off x="9476787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1" name="Shape 2731"/>
          <p:cNvSpPr/>
          <p:nvPr/>
        </p:nvSpPr>
        <p:spPr>
          <a:xfrm>
            <a:off x="10010901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2" name="Shape 2732"/>
          <p:cNvSpPr/>
          <p:nvPr/>
        </p:nvSpPr>
        <p:spPr>
          <a:xfrm>
            <a:off x="10544187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3" name="Shape 2733"/>
          <p:cNvSpPr/>
          <p:nvPr/>
        </p:nvSpPr>
        <p:spPr>
          <a:xfrm>
            <a:off x="11077473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4" name="Shape 2777"/>
          <p:cNvSpPr/>
          <p:nvPr/>
        </p:nvSpPr>
        <p:spPr>
          <a:xfrm>
            <a:off x="917749" y="2508771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5" name="Shape 2778"/>
          <p:cNvSpPr/>
          <p:nvPr/>
        </p:nvSpPr>
        <p:spPr>
          <a:xfrm>
            <a:off x="1413003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6" name="Shape 2779"/>
          <p:cNvSpPr/>
          <p:nvPr/>
        </p:nvSpPr>
        <p:spPr>
          <a:xfrm>
            <a:off x="2023181" y="2508771"/>
            <a:ext cx="12650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7" name="Shape 2780"/>
          <p:cNvSpPr/>
          <p:nvPr/>
        </p:nvSpPr>
        <p:spPr>
          <a:xfrm>
            <a:off x="2479575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8" name="Shape 2781"/>
          <p:cNvSpPr/>
          <p:nvPr/>
        </p:nvSpPr>
        <p:spPr>
          <a:xfrm>
            <a:off x="3013688" y="2508771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9" name="Shape 2782"/>
          <p:cNvSpPr/>
          <p:nvPr/>
        </p:nvSpPr>
        <p:spPr>
          <a:xfrm>
            <a:off x="3546974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0" name="Shape 2783"/>
          <p:cNvSpPr/>
          <p:nvPr/>
        </p:nvSpPr>
        <p:spPr>
          <a:xfrm>
            <a:off x="4080261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1" name="Shape 2784"/>
          <p:cNvSpPr/>
          <p:nvPr/>
        </p:nvSpPr>
        <p:spPr>
          <a:xfrm>
            <a:off x="4613547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2" name="Shape 2785"/>
          <p:cNvSpPr/>
          <p:nvPr/>
        </p:nvSpPr>
        <p:spPr>
          <a:xfrm>
            <a:off x="5172464" y="2508771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3" name="Shape 2786"/>
          <p:cNvSpPr/>
          <p:nvPr/>
        </p:nvSpPr>
        <p:spPr>
          <a:xfrm>
            <a:off x="5705751" y="2508771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4" name="Shape 2787"/>
          <p:cNvSpPr/>
          <p:nvPr/>
        </p:nvSpPr>
        <p:spPr>
          <a:xfrm>
            <a:off x="6251439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5" name="Shape 2788"/>
          <p:cNvSpPr/>
          <p:nvPr/>
        </p:nvSpPr>
        <p:spPr>
          <a:xfrm>
            <a:off x="6784725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6" name="Shape 2789"/>
          <p:cNvSpPr/>
          <p:nvPr/>
        </p:nvSpPr>
        <p:spPr>
          <a:xfrm>
            <a:off x="7318012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7" name="Shape 2790"/>
          <p:cNvSpPr/>
          <p:nvPr/>
        </p:nvSpPr>
        <p:spPr>
          <a:xfrm>
            <a:off x="7851298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8" name="Shape 2791"/>
          <p:cNvSpPr/>
          <p:nvPr/>
        </p:nvSpPr>
        <p:spPr>
          <a:xfrm>
            <a:off x="8423444" y="2502984"/>
            <a:ext cx="202566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9" name="Shape 2792"/>
          <p:cNvSpPr/>
          <p:nvPr/>
        </p:nvSpPr>
        <p:spPr>
          <a:xfrm>
            <a:off x="8943501" y="250298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0" name="Shape 2793"/>
          <p:cNvSpPr/>
          <p:nvPr/>
        </p:nvSpPr>
        <p:spPr>
          <a:xfrm>
            <a:off x="9476787" y="250298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1" name="Shape 2794"/>
          <p:cNvSpPr/>
          <p:nvPr/>
        </p:nvSpPr>
        <p:spPr>
          <a:xfrm>
            <a:off x="9985270" y="2527788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2" name="Shape 2795"/>
          <p:cNvSpPr/>
          <p:nvPr/>
        </p:nvSpPr>
        <p:spPr>
          <a:xfrm>
            <a:off x="10518556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3" name="Shape 2796"/>
          <p:cNvSpPr/>
          <p:nvPr/>
        </p:nvSpPr>
        <p:spPr>
          <a:xfrm>
            <a:off x="11051843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4" name="Shape 2736"/>
          <p:cNvSpPr/>
          <p:nvPr/>
        </p:nvSpPr>
        <p:spPr>
          <a:xfrm>
            <a:off x="879716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5" name="Shape 2737"/>
          <p:cNvSpPr/>
          <p:nvPr/>
        </p:nvSpPr>
        <p:spPr>
          <a:xfrm>
            <a:off x="1413003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6" name="Shape 2738"/>
          <p:cNvSpPr/>
          <p:nvPr/>
        </p:nvSpPr>
        <p:spPr>
          <a:xfrm>
            <a:off x="2016567" y="5153706"/>
            <a:ext cx="139730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7" name="Shape 2739"/>
          <p:cNvSpPr/>
          <p:nvPr/>
        </p:nvSpPr>
        <p:spPr>
          <a:xfrm>
            <a:off x="2549853" y="5153706"/>
            <a:ext cx="139730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8" name="Shape 2740"/>
          <p:cNvSpPr/>
          <p:nvPr/>
        </p:nvSpPr>
        <p:spPr>
          <a:xfrm>
            <a:off x="3013688" y="5223984"/>
            <a:ext cx="278632" cy="13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9" name="Shape 2741"/>
          <p:cNvSpPr/>
          <p:nvPr/>
        </p:nvSpPr>
        <p:spPr>
          <a:xfrm>
            <a:off x="3546974" y="5223984"/>
            <a:ext cx="279459" cy="13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0" name="Shape 2742"/>
          <p:cNvSpPr/>
          <p:nvPr/>
        </p:nvSpPr>
        <p:spPr>
          <a:xfrm>
            <a:off x="4092663" y="5229772"/>
            <a:ext cx="253828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1" name="Shape 2743"/>
          <p:cNvSpPr/>
          <p:nvPr/>
        </p:nvSpPr>
        <p:spPr>
          <a:xfrm>
            <a:off x="4625950" y="5229772"/>
            <a:ext cx="253828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2" name="Shape 2744"/>
          <p:cNvSpPr/>
          <p:nvPr/>
        </p:nvSpPr>
        <p:spPr>
          <a:xfrm>
            <a:off x="5222900" y="5166935"/>
            <a:ext cx="127327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3" name="Shape 2745"/>
          <p:cNvSpPr/>
          <p:nvPr/>
        </p:nvSpPr>
        <p:spPr>
          <a:xfrm>
            <a:off x="5756186" y="5166935"/>
            <a:ext cx="127327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4" name="Shape 2746"/>
          <p:cNvSpPr/>
          <p:nvPr/>
        </p:nvSpPr>
        <p:spPr>
          <a:xfrm>
            <a:off x="879716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5" name="Shape 2747"/>
          <p:cNvSpPr/>
          <p:nvPr/>
        </p:nvSpPr>
        <p:spPr>
          <a:xfrm>
            <a:off x="1413003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6" name="Shape 2748"/>
          <p:cNvSpPr/>
          <p:nvPr/>
        </p:nvSpPr>
        <p:spPr>
          <a:xfrm>
            <a:off x="1946289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7" name="Shape 2749"/>
          <p:cNvSpPr/>
          <p:nvPr/>
        </p:nvSpPr>
        <p:spPr>
          <a:xfrm>
            <a:off x="2479575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8" name="Shape 2750"/>
          <p:cNvSpPr/>
          <p:nvPr/>
        </p:nvSpPr>
        <p:spPr>
          <a:xfrm>
            <a:off x="3013688" y="568699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9" name="Shape 2751"/>
          <p:cNvSpPr/>
          <p:nvPr/>
        </p:nvSpPr>
        <p:spPr>
          <a:xfrm>
            <a:off x="3546974" y="575065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0" name="Shape 2752"/>
          <p:cNvSpPr/>
          <p:nvPr/>
        </p:nvSpPr>
        <p:spPr>
          <a:xfrm>
            <a:off x="4080261" y="575065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1" name="Shape 2753"/>
          <p:cNvSpPr/>
          <p:nvPr/>
        </p:nvSpPr>
        <p:spPr>
          <a:xfrm>
            <a:off x="4677211" y="5686992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2" name="Shape 2754"/>
          <p:cNvSpPr/>
          <p:nvPr/>
        </p:nvSpPr>
        <p:spPr>
          <a:xfrm>
            <a:off x="5210497" y="5686992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3" name="Shape 2755"/>
          <p:cNvSpPr/>
          <p:nvPr/>
        </p:nvSpPr>
        <p:spPr>
          <a:xfrm>
            <a:off x="5680120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4" name="Shape 2756"/>
          <p:cNvSpPr/>
          <p:nvPr/>
        </p:nvSpPr>
        <p:spPr>
          <a:xfrm>
            <a:off x="6213406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5" name="Shape 2757"/>
          <p:cNvSpPr/>
          <p:nvPr/>
        </p:nvSpPr>
        <p:spPr>
          <a:xfrm>
            <a:off x="6746692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6" name="Shape 2758"/>
          <p:cNvSpPr/>
          <p:nvPr/>
        </p:nvSpPr>
        <p:spPr>
          <a:xfrm>
            <a:off x="7279979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7" name="Shape 2759"/>
          <p:cNvSpPr/>
          <p:nvPr/>
        </p:nvSpPr>
        <p:spPr>
          <a:xfrm>
            <a:off x="7813265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8" name="Shape 2760"/>
          <p:cNvSpPr/>
          <p:nvPr/>
        </p:nvSpPr>
        <p:spPr>
          <a:xfrm>
            <a:off x="8391199" y="5153706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9" name="Shape 2761"/>
          <p:cNvSpPr/>
          <p:nvPr/>
        </p:nvSpPr>
        <p:spPr>
          <a:xfrm>
            <a:off x="8924485" y="5153706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0" name="Shape 2762"/>
          <p:cNvSpPr/>
          <p:nvPr/>
        </p:nvSpPr>
        <p:spPr>
          <a:xfrm>
            <a:off x="9413951" y="5198354"/>
            <a:ext cx="279459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1" name="Shape 2763"/>
          <p:cNvSpPr/>
          <p:nvPr/>
        </p:nvSpPr>
        <p:spPr>
          <a:xfrm>
            <a:off x="9947237" y="5198354"/>
            <a:ext cx="279459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2" name="Shape 2764"/>
          <p:cNvSpPr/>
          <p:nvPr/>
        </p:nvSpPr>
        <p:spPr>
          <a:xfrm>
            <a:off x="10518556" y="5153706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3" name="Shape 2765"/>
          <p:cNvSpPr/>
          <p:nvPr/>
        </p:nvSpPr>
        <p:spPr>
          <a:xfrm>
            <a:off x="11013810" y="519173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4" name="Shape 2766"/>
          <p:cNvSpPr/>
          <p:nvPr/>
        </p:nvSpPr>
        <p:spPr>
          <a:xfrm>
            <a:off x="6213406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5" name="Shape 2767"/>
          <p:cNvSpPr/>
          <p:nvPr/>
        </p:nvSpPr>
        <p:spPr>
          <a:xfrm>
            <a:off x="6746692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6" name="Shape 2768"/>
          <p:cNvSpPr/>
          <p:nvPr/>
        </p:nvSpPr>
        <p:spPr>
          <a:xfrm>
            <a:off x="7279979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7" name="Shape 2769"/>
          <p:cNvSpPr/>
          <p:nvPr/>
        </p:nvSpPr>
        <p:spPr>
          <a:xfrm>
            <a:off x="7813265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8" name="Shape 2770"/>
          <p:cNvSpPr/>
          <p:nvPr/>
        </p:nvSpPr>
        <p:spPr>
          <a:xfrm>
            <a:off x="8346551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9" name="Shape 2771"/>
          <p:cNvSpPr/>
          <p:nvPr/>
        </p:nvSpPr>
        <p:spPr>
          <a:xfrm>
            <a:off x="8880665" y="568699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0" name="Shape 2772"/>
          <p:cNvSpPr/>
          <p:nvPr/>
        </p:nvSpPr>
        <p:spPr>
          <a:xfrm>
            <a:off x="9413951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1" name="Shape 2773"/>
          <p:cNvSpPr/>
          <p:nvPr/>
        </p:nvSpPr>
        <p:spPr>
          <a:xfrm>
            <a:off x="9947237" y="5738254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2" name="Shape 2774"/>
          <p:cNvSpPr/>
          <p:nvPr/>
        </p:nvSpPr>
        <p:spPr>
          <a:xfrm>
            <a:off x="10480523" y="5725025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3" name="Shape 2775"/>
          <p:cNvSpPr/>
          <p:nvPr/>
        </p:nvSpPr>
        <p:spPr>
          <a:xfrm>
            <a:off x="11013810" y="5712623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1376585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字体类型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220199" cy="5171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衬线字体、无衬线字体、等宽字体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109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4435764" cy="517190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字体类型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220199" cy="18624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</a:rPr>
              <a:t>衬线字体</a:t>
            </a:r>
            <a:r>
              <a:rPr lang="zh-CN" altLang="en-US"/>
              <a:t>、无衬线字体、等宽字体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衬线字体类型（</a:t>
            </a:r>
            <a:r>
              <a:rPr lang="en-US" altLang="zh-CN" b="1"/>
              <a:t>Serif</a:t>
            </a:r>
            <a:r>
              <a:rPr lang="zh-CN" altLang="en-US" b="1"/>
              <a:t>）</a:t>
            </a:r>
            <a:r>
              <a:rPr lang="zh-CN" altLang="en-US"/>
              <a:t>的特征：文字笔画粗细不均，开始和结尾有额外装饰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9E74A7-F2C2-4360-BFE0-FA2E61CB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882" y="3038764"/>
            <a:ext cx="6309907" cy="2895851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504F6AAA-0D79-4AC8-BF50-CDC3A7AE6576}"/>
              </a:ext>
            </a:extLst>
          </p:cNvPr>
          <p:cNvSpPr txBox="1">
            <a:spLocks/>
          </p:cNvSpPr>
          <p:nvPr/>
        </p:nvSpPr>
        <p:spPr>
          <a:xfrm>
            <a:off x="838201" y="3563576"/>
            <a:ext cx="4675907" cy="14332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优势：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有衬线字体优势是</a:t>
            </a:r>
            <a:r>
              <a:rPr lang="zh-CN" altLang="en-US" b="1"/>
              <a:t>字号较小</a:t>
            </a:r>
            <a:r>
              <a:rPr lang="zh-CN" altLang="en-US"/>
              <a:t>时更容易分辨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比较适合应用于大段落文字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在报刊书籍中应用比较广泛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251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目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73085</TotalTime>
  <Words>3658</Words>
  <Application>Microsoft Office PowerPoint</Application>
  <PresentationFormat>宽屏</PresentationFormat>
  <Paragraphs>591</Paragraphs>
  <Slides>70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70</vt:i4>
      </vt:variant>
    </vt:vector>
  </HeadingPairs>
  <TitlesOfParts>
    <vt:vector size="87" baseType="lpstr">
      <vt:lpstr>Alibaba PuHuiTi</vt:lpstr>
      <vt:lpstr>Fira Code,Consolas,  Courier New</vt:lpstr>
      <vt:lpstr>阿里巴巴普惠体</vt:lpstr>
      <vt:lpstr>等线</vt:lpstr>
      <vt:lpstr>黑体</vt:lpstr>
      <vt:lpstr>微软雅黑</vt:lpstr>
      <vt:lpstr>Arial</vt:lpstr>
      <vt:lpstr>Calibri</vt:lpstr>
      <vt:lpstr>Courier New</vt:lpstr>
      <vt:lpstr>Segoe UI</vt:lpstr>
      <vt:lpstr>Times New Roman</vt:lpstr>
      <vt:lpstr>Wingdings</vt:lpstr>
      <vt:lpstr>1_课程标题页</vt:lpstr>
      <vt:lpstr>2_目录设计方案</vt:lpstr>
      <vt:lpstr>3_目标设计方案</vt:lpstr>
      <vt:lpstr>4_正文设计方案</vt:lpstr>
      <vt:lpstr>5_结束页设计方案</vt:lpstr>
      <vt:lpstr>Day05 字体与背景图</vt:lpstr>
      <vt:lpstr>PowerPoint 演示文稿</vt:lpstr>
      <vt:lpstr>今日综合案例</vt:lpstr>
      <vt:lpstr>PowerPoint 演示文稿</vt:lpstr>
      <vt:lpstr>PowerPoint 演示文稿</vt:lpstr>
      <vt:lpstr>字体</vt:lpstr>
      <vt:lpstr>字体</vt:lpstr>
      <vt:lpstr>字体</vt:lpstr>
      <vt:lpstr>字体</vt:lpstr>
      <vt:lpstr>字体</vt:lpstr>
      <vt:lpstr>字体</vt:lpstr>
      <vt:lpstr>字体</vt:lpstr>
      <vt:lpstr>字体</vt:lpstr>
      <vt:lpstr>字体</vt:lpstr>
      <vt:lpstr>字体</vt:lpstr>
      <vt:lpstr>字体</vt:lpstr>
      <vt:lpstr>字体</vt:lpstr>
      <vt:lpstr>字体</vt:lpstr>
      <vt:lpstr>字体</vt:lpstr>
      <vt:lpstr>PowerPoint 演示文稿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</vt:lpstr>
      <vt:lpstr>背景色与背景图.小结</vt:lpstr>
      <vt:lpstr>背景色与背景图.小结</vt:lpstr>
      <vt:lpstr>背景色与背景图.小结</vt:lpstr>
      <vt:lpstr>背景色与背景图.小结</vt:lpstr>
      <vt:lpstr>PowerPoint 演示文稿</vt:lpstr>
      <vt:lpstr>背景图属性进阶</vt:lpstr>
      <vt:lpstr>背景图属性进阶</vt:lpstr>
      <vt:lpstr>背景图属性进阶</vt:lpstr>
      <vt:lpstr>背景图属性进阶</vt:lpstr>
      <vt:lpstr>背景图属性进阶</vt:lpstr>
      <vt:lpstr>PowerPoint 演示文稿</vt:lpstr>
      <vt:lpstr>CSS 特征</vt:lpstr>
      <vt:lpstr>CSS 特征</vt:lpstr>
      <vt:lpstr>CSS 特征</vt:lpstr>
      <vt:lpstr>CSS 特征</vt:lpstr>
      <vt:lpstr>CSS 特征</vt:lpstr>
      <vt:lpstr>CSS 特征</vt:lpstr>
      <vt:lpstr>CSS 特征</vt:lpstr>
      <vt:lpstr>CSS 特征</vt:lpstr>
      <vt:lpstr>CSS 特征</vt:lpstr>
      <vt:lpstr>CSS 特征</vt:lpstr>
      <vt:lpstr>CSS 特征</vt:lpstr>
      <vt:lpstr>综合案例</vt:lpstr>
      <vt:lpstr>综合案例</vt:lpstr>
      <vt:lpstr>综合案例</vt:lpstr>
      <vt:lpstr>综合案例</vt:lpstr>
      <vt:lpstr>综合案例</vt:lpstr>
      <vt:lpstr>HTML 标签 上</vt:lpstr>
      <vt:lpstr>PowerPoint 演示文稿</vt:lpstr>
      <vt:lpstr>PowerPoint 演示文稿</vt:lpstr>
      <vt:lpstr>伪类选择器</vt:lpstr>
      <vt:lpstr>PowerPoint 演示文稿</vt:lpstr>
      <vt:lpstr>PowerPoint 演示文稿</vt:lpstr>
      <vt:lpstr>图标素材 – 请自行取用、改色、放大</vt:lpstr>
      <vt:lpstr>图标素材 – 请自行取用、改色、放大</vt:lpstr>
      <vt:lpstr>图标素材 – 请自行取用、改色、放大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james zou</cp:lastModifiedBy>
  <cp:revision>2437</cp:revision>
  <dcterms:created xsi:type="dcterms:W3CDTF">2020-03-31T02:23:27Z</dcterms:created>
  <dcterms:modified xsi:type="dcterms:W3CDTF">2020-06-24T18:20:31Z</dcterms:modified>
</cp:coreProperties>
</file>